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8229600" cx="14630400"/>
  <p:notesSz cx="8229600" cy="14630400"/>
  <p:embeddedFontLst>
    <p:embeddedFont>
      <p:font typeface="Proxima Nova"/>
      <p:regular r:id="rId21"/>
      <p:bold r:id="rId22"/>
      <p:italic r:id="rId23"/>
      <p:boldItalic r:id="rId24"/>
    </p:embeddedFont>
    <p:embeddedFont>
      <p:font typeface="Poppins"/>
      <p:regular r:id="rId25"/>
      <p:bold r:id="rId26"/>
      <p:italic r:id="rId27"/>
      <p:boldItalic r:id="rId28"/>
    </p:embeddedFont>
    <p:embeddedFont>
      <p:font typeface="Montserrat"/>
      <p:regular r:id="rId29"/>
      <p:bold r:id="rId30"/>
      <p:italic r:id="rId31"/>
      <p:boldItalic r:id="rId32"/>
    </p:embeddedFont>
    <p:embeddedFont>
      <p:font typeface="Alfa Slab One"/>
      <p:regular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7322A09-EA6C-42FA-A8DE-AAE1E1A02839}">
  <a:tblStyle styleId="{77322A09-EA6C-42FA-A8DE-AAE1E1A0283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ProximaNova-bold.fntdata"/><Relationship Id="rId21" Type="http://schemas.openxmlformats.org/officeDocument/2006/relationships/font" Target="fonts/ProximaNova-regular.fntdata"/><Relationship Id="rId24" Type="http://schemas.openxmlformats.org/officeDocument/2006/relationships/font" Target="fonts/ProximaNova-boldItalic.fntdata"/><Relationship Id="rId23" Type="http://schemas.openxmlformats.org/officeDocument/2006/relationships/font" Target="fonts/ProximaNova-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Poppins-bold.fntdata"/><Relationship Id="rId25" Type="http://schemas.openxmlformats.org/officeDocument/2006/relationships/font" Target="fonts/Poppins-regular.fntdata"/><Relationship Id="rId28" Type="http://schemas.openxmlformats.org/officeDocument/2006/relationships/font" Target="fonts/Poppins-boldItalic.fntdata"/><Relationship Id="rId27" Type="http://schemas.openxmlformats.org/officeDocument/2006/relationships/font" Target="fonts/Poppins-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Montserrat-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ontserrat-italic.fntdata"/><Relationship Id="rId30" Type="http://schemas.openxmlformats.org/officeDocument/2006/relationships/font" Target="fonts/Montserrat-bold.fntdata"/><Relationship Id="rId11" Type="http://schemas.openxmlformats.org/officeDocument/2006/relationships/slide" Target="slides/slide5.xml"/><Relationship Id="rId33" Type="http://schemas.openxmlformats.org/officeDocument/2006/relationships/font" Target="fonts/AlfaSlabOne-regular.fntdata"/><Relationship Id="rId10" Type="http://schemas.openxmlformats.org/officeDocument/2006/relationships/slide" Target="slides/slide4.xml"/><Relationship Id="rId32" Type="http://schemas.openxmlformats.org/officeDocument/2006/relationships/font" Target="fonts/Montserrat-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t>‹#›</a:t>
            </a:fld>
            <a:endParaRPr b="0" i="0" sz="1200" u="none" cap="none" strike="noStrik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34e59cfc75e_3_125:notes"/>
          <p:cNvSpPr/>
          <p:nvPr>
            <p:ph idx="2" type="sldImg"/>
          </p:nvPr>
        </p:nvSpPr>
        <p:spPr>
          <a:xfrm>
            <a:off x="457560" y="1097280"/>
            <a:ext cx="7315200" cy="5486400"/>
          </a:xfrm>
          <a:custGeom>
            <a:rect b="b" l="l" r="r" t="t"/>
            <a:pathLst>
              <a:path extrusionOk="0" h="120000" w="120000">
                <a:moveTo>
                  <a:pt x="0" y="0"/>
                </a:moveTo>
                <a:lnTo>
                  <a:pt x="120000" y="0"/>
                </a:lnTo>
                <a:lnTo>
                  <a:pt x="120000" y="120000"/>
                </a:lnTo>
                <a:lnTo>
                  <a:pt x="0" y="120000"/>
                </a:lnTo>
                <a:close/>
              </a:path>
            </a:pathLst>
          </a:custGeom>
        </p:spPr>
      </p:sp>
      <p:sp>
        <p:nvSpPr>
          <p:cNvPr id="93" name="Google Shape;93;g34e59cfc75e_3_125:notes"/>
          <p:cNvSpPr txBox="1"/>
          <p:nvPr>
            <p:ph idx="1" type="body"/>
          </p:nvPr>
        </p:nvSpPr>
        <p:spPr>
          <a:xfrm>
            <a:off x="822960" y="6949440"/>
            <a:ext cx="6583800" cy="65838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Good evening everyone, I’m Himank Arora, and along with Aakash and Yu-Chen, are presenting our final project for the course INFO6105.</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Our work focuses on two major models:</a:t>
            </a:r>
            <a:endParaRPr sz="1100">
              <a:latin typeface="Arial"/>
              <a:ea typeface="Arial"/>
              <a:cs typeface="Arial"/>
              <a:sym typeface="Arial"/>
            </a:endParaRPr>
          </a:p>
          <a:p>
            <a:pPr indent="-298450" lvl="0" marL="457200" rtl="0" algn="l">
              <a:lnSpc>
                <a:spcPct val="115000"/>
              </a:lnSpc>
              <a:spcBef>
                <a:spcPts val="1200"/>
              </a:spcBef>
              <a:spcAft>
                <a:spcPts val="0"/>
              </a:spcAft>
              <a:buClr>
                <a:schemeClr val="dk1"/>
              </a:buClr>
              <a:buSzPts val="1100"/>
              <a:buChar char="●"/>
            </a:pPr>
            <a:r>
              <a:rPr lang="en-US" sz="1100">
                <a:latin typeface="Arial"/>
                <a:ea typeface="Arial"/>
                <a:cs typeface="Arial"/>
                <a:sym typeface="Arial"/>
              </a:rPr>
              <a:t>First, enhancing InfoGAN with new regularization techniques for improved feature disentaglement (to improve how well it can learn and separate visual features,</a:t>
            </a:r>
            <a:br>
              <a:rPr lang="en-US" sz="1100">
                <a:latin typeface="Arial"/>
                <a:ea typeface="Arial"/>
                <a:cs typeface="Arial"/>
                <a:sym typeface="Arial"/>
              </a:rPr>
            </a:br>
            <a:endParaRPr sz="1100">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Char char="●"/>
            </a:pPr>
            <a:r>
              <a:rPr lang="en-US" sz="1100">
                <a:latin typeface="Arial"/>
                <a:ea typeface="Arial"/>
                <a:cs typeface="Arial"/>
                <a:sym typeface="Arial"/>
              </a:rPr>
              <a:t>And second, implementing Counterfactual Generative Networks or CGNs to better understand and control components of generated images like shape, texture, and background.</a:t>
            </a:r>
            <a:br>
              <a:rPr lang="en-US" sz="1100">
                <a:latin typeface="Arial"/>
                <a:ea typeface="Arial"/>
                <a:cs typeface="Arial"/>
                <a:sym typeface="Arial"/>
              </a:rPr>
            </a:b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I’ll start by introducing InfoGAN.</a:t>
            </a:r>
            <a:endParaRPr sz="1100">
              <a:latin typeface="Arial"/>
              <a:ea typeface="Arial"/>
              <a:cs typeface="Arial"/>
              <a:sym typeface="Arial"/>
            </a:endParaRPr>
          </a:p>
          <a:p>
            <a:pPr indent="0" lvl="0" marL="0" rtl="0" algn="l">
              <a:spcBef>
                <a:spcPts val="120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34e59cfc75e_3_274:notes"/>
          <p:cNvSpPr/>
          <p:nvPr>
            <p:ph idx="2" type="sldImg"/>
          </p:nvPr>
        </p:nvSpPr>
        <p:spPr>
          <a:xfrm>
            <a:off x="457560" y="1097280"/>
            <a:ext cx="7315200" cy="54864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34e59cfc75e_3_274:notes"/>
          <p:cNvSpPr txBox="1"/>
          <p:nvPr>
            <p:ph idx="1" type="body"/>
          </p:nvPr>
        </p:nvSpPr>
        <p:spPr>
          <a:xfrm>
            <a:off x="822960" y="6949440"/>
            <a:ext cx="6583800" cy="6583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We are using the Coloured MNSIT Digits dataset which contain foreground and background of random colours. The images are resized to 32 x32 pixels and normalized to -1 to 1</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34e59cfc75e_3_286:notes"/>
          <p:cNvSpPr/>
          <p:nvPr>
            <p:ph idx="2" type="sldImg"/>
          </p:nvPr>
        </p:nvSpPr>
        <p:spPr>
          <a:xfrm>
            <a:off x="457560" y="1097280"/>
            <a:ext cx="7315200" cy="54864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34e59cfc75e_3_286:notes"/>
          <p:cNvSpPr txBox="1"/>
          <p:nvPr>
            <p:ph idx="1" type="body"/>
          </p:nvPr>
        </p:nvSpPr>
        <p:spPr>
          <a:xfrm>
            <a:off x="822960" y="6949440"/>
            <a:ext cx="6583800" cy="6583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Coming to the CGN architecture, it involves 3 Generators, one for the shape of the digit, one for the foreground and another for the background. We use </a:t>
            </a:r>
            <a:r>
              <a:rPr b="1" lang="en-US" sz="1100">
                <a:latin typeface="Arial"/>
                <a:ea typeface="Arial"/>
                <a:cs typeface="Arial"/>
                <a:sym typeface="Arial"/>
              </a:rPr>
              <a:t>Adversarial Loss</a:t>
            </a:r>
            <a:r>
              <a:rPr lang="en-US" sz="1100">
                <a:latin typeface="Arial"/>
                <a:ea typeface="Arial"/>
                <a:cs typeface="Arial"/>
                <a:sym typeface="Arial"/>
              </a:rPr>
              <a:t> which pushes the model to create realistic images. </a:t>
            </a:r>
            <a:r>
              <a:rPr b="1" lang="en-US" sz="1100">
                <a:latin typeface="Arial"/>
                <a:ea typeface="Arial"/>
                <a:cs typeface="Arial"/>
                <a:sym typeface="Arial"/>
              </a:rPr>
              <a:t>Binary Mask Loss</a:t>
            </a:r>
            <a:r>
              <a:rPr lang="en-US" sz="1100">
                <a:latin typeface="Arial"/>
                <a:ea typeface="Arial"/>
                <a:cs typeface="Arial"/>
                <a:sym typeface="Arial"/>
              </a:rPr>
              <a:t> ensures masks clearly show object boundaries. </a:t>
            </a:r>
            <a:r>
              <a:rPr b="1" lang="en-US" sz="1100">
                <a:latin typeface="Arial"/>
                <a:ea typeface="Arial"/>
                <a:cs typeface="Arial"/>
                <a:sym typeface="Arial"/>
              </a:rPr>
              <a:t>Perceptual Loss</a:t>
            </a:r>
            <a:r>
              <a:rPr lang="en-US" sz="1100">
                <a:latin typeface="Arial"/>
                <a:ea typeface="Arial"/>
                <a:cs typeface="Arial"/>
                <a:sym typeface="Arial"/>
              </a:rPr>
              <a:t> helps generated images match the style of real ones.</a:t>
            </a:r>
            <a:endParaRPr sz="1100">
              <a:latin typeface="Arial"/>
              <a:ea typeface="Arial"/>
              <a:cs typeface="Arial"/>
              <a:sym typeface="Arial"/>
            </a:endParaRPr>
          </a:p>
          <a:p>
            <a:pPr indent="0" lvl="0" marL="0" rtl="0" algn="l">
              <a:spcBef>
                <a:spcPts val="0"/>
              </a:spcBef>
              <a:spcAft>
                <a:spcPts val="0"/>
              </a:spcAft>
              <a:buNone/>
            </a:pPr>
            <a:r>
              <a:t/>
            </a:r>
            <a:endParaRPr/>
          </a:p>
          <a:p>
            <a:pPr indent="0" lvl="0" marL="0" rtl="0" algn="l">
              <a:lnSpc>
                <a:spcPct val="115000"/>
              </a:lnSpc>
              <a:spcBef>
                <a:spcPts val="1800"/>
              </a:spcBef>
              <a:spcAft>
                <a:spcPts val="0"/>
              </a:spcAft>
              <a:buClr>
                <a:schemeClr val="dk1"/>
              </a:buClr>
              <a:buSzPts val="1100"/>
              <a:buFont typeface="Arial"/>
              <a:buNone/>
            </a:pPr>
            <a:r>
              <a:rPr b="1" lang="en-US" sz="1700">
                <a:latin typeface="Arial"/>
                <a:ea typeface="Arial"/>
                <a:cs typeface="Arial"/>
                <a:sym typeface="Arial"/>
              </a:rPr>
              <a:t>1. CGN Architecture</a:t>
            </a:r>
            <a:endParaRPr b="1" sz="17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The network splits image generation into separate components:</a:t>
            </a:r>
            <a:endParaRPr sz="1100">
              <a:latin typeface="Arial"/>
              <a:ea typeface="Arial"/>
              <a:cs typeface="Arial"/>
              <a:sym typeface="Arial"/>
            </a:endParaRPr>
          </a:p>
          <a:p>
            <a:pPr indent="-298450" lvl="0" marL="457200" rtl="0" algn="l">
              <a:lnSpc>
                <a:spcPct val="115000"/>
              </a:lnSpc>
              <a:spcBef>
                <a:spcPts val="1200"/>
              </a:spcBef>
              <a:spcAft>
                <a:spcPts val="0"/>
              </a:spcAft>
              <a:buClr>
                <a:schemeClr val="dk1"/>
              </a:buClr>
              <a:buSzPts val="1100"/>
              <a:buChar char="●"/>
            </a:pPr>
            <a:r>
              <a:rPr lang="en-US" sz="1100">
                <a:latin typeface="Arial"/>
                <a:ea typeface="Arial"/>
                <a:cs typeface="Arial"/>
                <a:sym typeface="Arial"/>
              </a:rPr>
              <a:t>A </a:t>
            </a:r>
            <a:r>
              <a:rPr b="1" lang="en-US" sz="1100">
                <a:latin typeface="Arial"/>
                <a:ea typeface="Arial"/>
                <a:cs typeface="Arial"/>
                <a:sym typeface="Arial"/>
              </a:rPr>
              <a:t>Shape Generator</a:t>
            </a:r>
            <a:r>
              <a:rPr lang="en-US" sz="1100">
                <a:latin typeface="Arial"/>
                <a:ea typeface="Arial"/>
                <a:cs typeface="Arial"/>
                <a:sym typeface="Arial"/>
              </a:rPr>
              <a:t> creates masks showing where the main object (like a digit) appears</a:t>
            </a:r>
            <a:endParaRPr sz="1100">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Char char="●"/>
            </a:pPr>
            <a:r>
              <a:rPr b="1" lang="en-US" sz="1100">
                <a:latin typeface="Arial"/>
                <a:ea typeface="Arial"/>
                <a:cs typeface="Arial"/>
                <a:sym typeface="Arial"/>
              </a:rPr>
              <a:t>Texture Generators</a:t>
            </a:r>
            <a:r>
              <a:rPr lang="en-US" sz="1100">
                <a:latin typeface="Arial"/>
                <a:ea typeface="Arial"/>
                <a:cs typeface="Arial"/>
                <a:sym typeface="Arial"/>
              </a:rPr>
              <a:t> handle appearances - one for the object itself and another for the background</a:t>
            </a:r>
            <a:endParaRPr sz="1100">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Char char="●"/>
            </a:pPr>
            <a:r>
              <a:rPr lang="en-US" sz="1100">
                <a:latin typeface="Arial"/>
                <a:ea typeface="Arial"/>
                <a:cs typeface="Arial"/>
                <a:sym typeface="Arial"/>
              </a:rPr>
              <a:t>A </a:t>
            </a:r>
            <a:r>
              <a:rPr b="1" lang="en-US" sz="1100">
                <a:latin typeface="Arial"/>
                <a:ea typeface="Arial"/>
                <a:cs typeface="Arial"/>
                <a:sym typeface="Arial"/>
              </a:rPr>
              <a:t>Discriminator</a:t>
            </a:r>
            <a:r>
              <a:rPr lang="en-US" sz="1100">
                <a:latin typeface="Arial"/>
                <a:ea typeface="Arial"/>
                <a:cs typeface="Arial"/>
                <a:sym typeface="Arial"/>
              </a:rPr>
              <a:t> checks if images look real or fake</a:t>
            </a:r>
            <a:endParaRPr sz="1100">
              <a:latin typeface="Arial"/>
              <a:ea typeface="Arial"/>
              <a:cs typeface="Arial"/>
              <a:sym typeface="Arial"/>
            </a:endParaRPr>
          </a:p>
          <a:p>
            <a:pPr indent="0" lvl="0" marL="0" rtl="0" algn="l">
              <a:lnSpc>
                <a:spcPct val="115000"/>
              </a:lnSpc>
              <a:spcBef>
                <a:spcPts val="1800"/>
              </a:spcBef>
              <a:spcAft>
                <a:spcPts val="0"/>
              </a:spcAft>
              <a:buClr>
                <a:schemeClr val="dk1"/>
              </a:buClr>
              <a:buSzPts val="1100"/>
              <a:buFont typeface="Arial"/>
              <a:buNone/>
            </a:pPr>
            <a:r>
              <a:rPr b="1" lang="en-US" sz="1700">
                <a:latin typeface="Arial"/>
                <a:ea typeface="Arial"/>
                <a:cs typeface="Arial"/>
                <a:sym typeface="Arial"/>
              </a:rPr>
              <a:t>2. Loss Functions</a:t>
            </a:r>
            <a:endParaRPr b="1" sz="17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Multiple specialized losses guide the training:</a:t>
            </a:r>
            <a:endParaRPr sz="1100">
              <a:latin typeface="Arial"/>
              <a:ea typeface="Arial"/>
              <a:cs typeface="Arial"/>
              <a:sym typeface="Arial"/>
            </a:endParaRPr>
          </a:p>
          <a:p>
            <a:pPr indent="-298450" lvl="0" marL="457200" rtl="0" algn="l">
              <a:lnSpc>
                <a:spcPct val="115000"/>
              </a:lnSpc>
              <a:spcBef>
                <a:spcPts val="1200"/>
              </a:spcBef>
              <a:spcAft>
                <a:spcPts val="0"/>
              </a:spcAft>
              <a:buClr>
                <a:schemeClr val="dk1"/>
              </a:buClr>
              <a:buSzPts val="1100"/>
              <a:buChar char="●"/>
            </a:pPr>
            <a:r>
              <a:rPr b="1" lang="en-US" sz="1100">
                <a:latin typeface="Arial"/>
                <a:ea typeface="Arial"/>
                <a:cs typeface="Arial"/>
                <a:sym typeface="Arial"/>
              </a:rPr>
              <a:t>Adversarial Loss</a:t>
            </a:r>
            <a:r>
              <a:rPr lang="en-US" sz="1100">
                <a:latin typeface="Arial"/>
                <a:ea typeface="Arial"/>
                <a:cs typeface="Arial"/>
                <a:sym typeface="Arial"/>
              </a:rPr>
              <a:t> pushes the model to create realistic images</a:t>
            </a:r>
            <a:endParaRPr sz="1100">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Char char="●"/>
            </a:pPr>
            <a:r>
              <a:rPr b="1" lang="en-US" sz="1100">
                <a:latin typeface="Arial"/>
                <a:ea typeface="Arial"/>
                <a:cs typeface="Arial"/>
                <a:sym typeface="Arial"/>
              </a:rPr>
              <a:t>Binary Mask Loss</a:t>
            </a:r>
            <a:r>
              <a:rPr lang="en-US" sz="1100">
                <a:latin typeface="Arial"/>
                <a:ea typeface="Arial"/>
                <a:cs typeface="Arial"/>
                <a:sym typeface="Arial"/>
              </a:rPr>
              <a:t> ensures masks clearly show object boundaries</a:t>
            </a:r>
            <a:endParaRPr sz="1100">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Char char="●"/>
            </a:pPr>
            <a:r>
              <a:rPr b="1" lang="en-US" sz="1100">
                <a:latin typeface="Arial"/>
                <a:ea typeface="Arial"/>
                <a:cs typeface="Arial"/>
                <a:sym typeface="Arial"/>
              </a:rPr>
              <a:t>Perceptual Loss</a:t>
            </a:r>
            <a:r>
              <a:rPr lang="en-US" sz="1100">
                <a:latin typeface="Arial"/>
                <a:ea typeface="Arial"/>
                <a:cs typeface="Arial"/>
                <a:sym typeface="Arial"/>
              </a:rPr>
              <a:t> helps generated images match the style of real ones</a:t>
            </a:r>
            <a:endParaRPr sz="1100">
              <a:latin typeface="Arial"/>
              <a:ea typeface="Arial"/>
              <a:cs typeface="Arial"/>
              <a:sym typeface="Arial"/>
            </a:endParaRPr>
          </a:p>
          <a:p>
            <a:pPr indent="0" lvl="0" marL="0" rtl="0" algn="l">
              <a:lnSpc>
                <a:spcPct val="115000"/>
              </a:lnSpc>
              <a:spcBef>
                <a:spcPts val="1800"/>
              </a:spcBef>
              <a:spcAft>
                <a:spcPts val="0"/>
              </a:spcAft>
              <a:buClr>
                <a:schemeClr val="dk1"/>
              </a:buClr>
              <a:buSzPts val="1100"/>
              <a:buFont typeface="Arial"/>
              <a:buNone/>
            </a:pPr>
            <a:r>
              <a:rPr b="1" lang="en-US" sz="1700">
                <a:latin typeface="Arial"/>
                <a:ea typeface="Arial"/>
                <a:cs typeface="Arial"/>
                <a:sym typeface="Arial"/>
              </a:rPr>
              <a:t>3. Training Process</a:t>
            </a:r>
            <a:endParaRPr b="1" sz="17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The practical implementation involves:</a:t>
            </a:r>
            <a:endParaRPr sz="1100">
              <a:latin typeface="Arial"/>
              <a:ea typeface="Arial"/>
              <a:cs typeface="Arial"/>
              <a:sym typeface="Arial"/>
            </a:endParaRPr>
          </a:p>
          <a:p>
            <a:pPr indent="-298450" lvl="0" marL="457200" rtl="0" algn="l">
              <a:lnSpc>
                <a:spcPct val="115000"/>
              </a:lnSpc>
              <a:spcBef>
                <a:spcPts val="1200"/>
              </a:spcBef>
              <a:spcAft>
                <a:spcPts val="0"/>
              </a:spcAft>
              <a:buClr>
                <a:schemeClr val="dk1"/>
              </a:buClr>
              <a:buSzPts val="1100"/>
              <a:buChar char="●"/>
            </a:pPr>
            <a:r>
              <a:rPr lang="en-US" sz="1100">
                <a:latin typeface="Arial"/>
                <a:ea typeface="Arial"/>
                <a:cs typeface="Arial"/>
                <a:sym typeface="Arial"/>
              </a:rPr>
              <a:t>Training for 20 epochs with batches of 64 images</a:t>
            </a:r>
            <a:endParaRPr sz="1100">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Char char="●"/>
            </a:pPr>
            <a:r>
              <a:rPr lang="en-US" sz="1100">
                <a:latin typeface="Arial"/>
                <a:ea typeface="Arial"/>
                <a:cs typeface="Arial"/>
                <a:sym typeface="Arial"/>
              </a:rPr>
              <a:t>Using the Adam optimizer to update the model</a:t>
            </a:r>
            <a:endParaRPr sz="1100">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Char char="●"/>
            </a:pPr>
            <a:r>
              <a:rPr lang="en-US" sz="1100">
                <a:latin typeface="Arial"/>
                <a:ea typeface="Arial"/>
                <a:cs typeface="Arial"/>
                <a:sym typeface="Arial"/>
              </a:rPr>
              <a:t>Saving sample images and tracking losses to monitor progress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34e59cfc75e_3_298:notes"/>
          <p:cNvSpPr/>
          <p:nvPr>
            <p:ph idx="2" type="sldImg"/>
          </p:nvPr>
        </p:nvSpPr>
        <p:spPr>
          <a:xfrm>
            <a:off x="457560" y="1097280"/>
            <a:ext cx="7315200" cy="54864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34e59cfc75e_3_298:notes"/>
          <p:cNvSpPr txBox="1"/>
          <p:nvPr>
            <p:ph idx="1" type="body"/>
          </p:nvPr>
        </p:nvSpPr>
        <p:spPr>
          <a:xfrm>
            <a:off x="822960" y="6949440"/>
            <a:ext cx="6583800" cy="65838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000">
                <a:latin typeface="Arial"/>
                <a:ea typeface="Arial"/>
                <a:cs typeface="Arial"/>
                <a:sym typeface="Arial"/>
              </a:rPr>
              <a:t>Here are the key results from our CGN implementation. The generated images show that the model created digits with varied shapes, textures, and backgrounds, while keeping the digit identity clear. This proves the model successfully disentangled these visual elements.</a:t>
            </a:r>
            <a:endParaRPr sz="10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000">
                <a:latin typeface="Arial"/>
                <a:ea typeface="Arial"/>
                <a:cs typeface="Arial"/>
                <a:sym typeface="Arial"/>
              </a:rPr>
              <a:t>Looking at the training loss curves, the generator’s loss stayed steady between 7.5 and 8, and the discriminator’s loss was low, around 0.2—showing stable training.</a:t>
            </a:r>
            <a:endParaRPr sz="1000">
              <a:latin typeface="Arial"/>
              <a:ea typeface="Arial"/>
              <a:cs typeface="Arial"/>
              <a:sym typeface="Arial"/>
            </a:endParaRPr>
          </a:p>
          <a:p>
            <a:pPr indent="0" lvl="0" marL="0" rtl="0" algn="l">
              <a:lnSpc>
                <a:spcPct val="115000"/>
              </a:lnSpc>
              <a:spcBef>
                <a:spcPts val="0"/>
              </a:spcBef>
              <a:spcAft>
                <a:spcPts val="0"/>
              </a:spcAft>
              <a:buNone/>
            </a:pPr>
            <a:r>
              <a:rPr lang="en-US" sz="1000">
                <a:latin typeface="Arial"/>
                <a:ea typeface="Arial"/>
                <a:cs typeface="Arial"/>
                <a:sym typeface="Arial"/>
              </a:rPr>
              <a:t>For the mask statistics, the mean mask value ranged from 0.20 to 0.45, with good variance. This means the masks were diverse, and we didn’t see any collapse, which helped the model blend foreground and background well.</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34e59cfc75e_3_311:notes"/>
          <p:cNvSpPr/>
          <p:nvPr>
            <p:ph idx="2" type="sldImg"/>
          </p:nvPr>
        </p:nvSpPr>
        <p:spPr>
          <a:xfrm>
            <a:off x="457560" y="1097280"/>
            <a:ext cx="7315200" cy="54864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34e59cfc75e_3_311:notes"/>
          <p:cNvSpPr txBox="1"/>
          <p:nvPr>
            <p:ph idx="1" type="body"/>
          </p:nvPr>
        </p:nvSpPr>
        <p:spPr>
          <a:xfrm>
            <a:off x="822960" y="6949440"/>
            <a:ext cx="6583800" cy="65838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US" sz="1000">
                <a:latin typeface="Arial"/>
                <a:ea typeface="Arial"/>
                <a:cs typeface="Arial"/>
                <a:sym typeface="Arial"/>
              </a:rPr>
              <a:t>in conclusion, we successfully implemented and trained the CGN model. The key achievement here is that we learned to control shape, texture, and background separately, which allowed us to generate diverse and disentangled images. The training was stable, and the model didn’t collapse, which means it learned to combine visual components meaningfully.</a:t>
            </a:r>
            <a:endParaRPr sz="1000">
              <a:latin typeface="Arial"/>
              <a:ea typeface="Arial"/>
              <a:cs typeface="Arial"/>
              <a:sym typeface="Arial"/>
            </a:endParaRPr>
          </a:p>
          <a:p>
            <a:pPr indent="0" lvl="0" marL="0" rtl="0" algn="l">
              <a:lnSpc>
                <a:spcPct val="115000"/>
              </a:lnSpc>
              <a:spcBef>
                <a:spcPts val="0"/>
              </a:spcBef>
              <a:spcAft>
                <a:spcPts val="0"/>
              </a:spcAft>
              <a:buNone/>
            </a:pPr>
            <a:r>
              <a:rPr lang="en-US" sz="1000">
                <a:latin typeface="Arial"/>
                <a:ea typeface="Arial"/>
                <a:cs typeface="Arial"/>
                <a:sym typeface="Arial"/>
              </a:rPr>
              <a:t>CGNs help models focus on causally structured images, so instead of relying on shortcuts like background texture, models can truly learn the shape of objects. This is really helpful for building more robust classifiers that can generalize better and avoid being tricked by spurious patterns in the data.</a:t>
            </a:r>
            <a:endParaRPr sz="1000">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34e59cfc75e_0_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34e59cfc75e_0_5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3" name="Google Shape;253;g34e59cfc75e_0_5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34e59cfc75e_3_138:notes"/>
          <p:cNvSpPr/>
          <p:nvPr>
            <p:ph idx="2" type="sldImg"/>
          </p:nvPr>
        </p:nvSpPr>
        <p:spPr>
          <a:xfrm>
            <a:off x="457560" y="1097280"/>
            <a:ext cx="7315200" cy="54864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34e59cfc75e_3_138:notes"/>
          <p:cNvSpPr txBox="1"/>
          <p:nvPr>
            <p:ph idx="1" type="body"/>
          </p:nvPr>
        </p:nvSpPr>
        <p:spPr>
          <a:xfrm>
            <a:off x="822960" y="6949440"/>
            <a:ext cx="6583800" cy="65838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b="1" lang="en-US" sz="1100">
                <a:latin typeface="Arial"/>
                <a:ea typeface="Arial"/>
                <a:cs typeface="Arial"/>
                <a:sym typeface="Arial"/>
              </a:rPr>
              <a:t>So, what exactly is InfoGAN and why did we choose it?</a:t>
            </a:r>
            <a:endParaRPr b="1"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InfoGAN is a type of Generative Adversarial Network that improves traditional GANs by giving us a way to control parts of the generated image — lets’s say, rotation or thickness by using something called latent codes.</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However there is a small problem, that even with InfoGAN, these controls  or 'dials'  sometimes overlap. For eg, One code might affect both tilt and thickness together, </a:t>
            </a:r>
            <a:r>
              <a:rPr lang="en-US" sz="1100">
                <a:latin typeface="Arial"/>
                <a:ea typeface="Arial"/>
                <a:cs typeface="Arial"/>
                <a:sym typeface="Arial"/>
              </a:rPr>
              <a:t>which defeats</a:t>
            </a:r>
            <a:r>
              <a:rPr lang="en-US" sz="1100">
                <a:latin typeface="Arial"/>
                <a:ea typeface="Arial"/>
                <a:cs typeface="Arial"/>
                <a:sym typeface="Arial"/>
              </a:rPr>
              <a:t> the purpose </a:t>
            </a:r>
            <a:r>
              <a:rPr lang="en-US" sz="1100">
                <a:latin typeface="Arial"/>
                <a:ea typeface="Arial"/>
                <a:cs typeface="Arial"/>
                <a:sym typeface="Arial"/>
              </a:rPr>
              <a:t>of</a:t>
            </a:r>
            <a:r>
              <a:rPr lang="en-US" sz="1100">
                <a:latin typeface="Arial"/>
                <a:ea typeface="Arial"/>
                <a:cs typeface="Arial"/>
                <a:sym typeface="Arial"/>
              </a:rPr>
              <a:t> hav</a:t>
            </a:r>
            <a:r>
              <a:rPr lang="en-US" sz="1100">
                <a:latin typeface="Arial"/>
                <a:ea typeface="Arial"/>
                <a:cs typeface="Arial"/>
                <a:sym typeface="Arial"/>
              </a:rPr>
              <a:t>ing</a:t>
            </a:r>
            <a:r>
              <a:rPr lang="en-US" sz="1100">
                <a:latin typeface="Arial"/>
                <a:ea typeface="Arial"/>
                <a:cs typeface="Arial"/>
                <a:sym typeface="Arial"/>
              </a:rPr>
              <a:t> independent features.</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So our motivation was simple to make each dial control just one specific feature</a:t>
            </a:r>
            <a:r>
              <a:rPr b="1" lang="en-US" sz="1100">
                <a:latin typeface="Arial"/>
                <a:ea typeface="Arial"/>
                <a:cs typeface="Arial"/>
                <a:sym typeface="Arial"/>
              </a:rPr>
              <a:t>.</a:t>
            </a:r>
            <a:endParaRPr b="1"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To achieve this, we introduced two techniques:</a:t>
            </a:r>
            <a:endParaRPr sz="1100">
              <a:latin typeface="Arial"/>
              <a:ea typeface="Arial"/>
              <a:cs typeface="Arial"/>
              <a:sym typeface="Arial"/>
            </a:endParaRPr>
          </a:p>
          <a:p>
            <a:pPr indent="-298450" lvl="0" marL="457200" rtl="0" algn="l">
              <a:lnSpc>
                <a:spcPct val="115000"/>
              </a:lnSpc>
              <a:spcBef>
                <a:spcPts val="1200"/>
              </a:spcBef>
              <a:spcAft>
                <a:spcPts val="0"/>
              </a:spcAft>
              <a:buClr>
                <a:schemeClr val="dk1"/>
              </a:buClr>
              <a:buSzPts val="1100"/>
              <a:buChar char="●"/>
            </a:pPr>
            <a:r>
              <a:rPr lang="en-US" sz="1100">
                <a:latin typeface="Arial"/>
                <a:ea typeface="Arial"/>
                <a:cs typeface="Arial"/>
                <a:sym typeface="Arial"/>
              </a:rPr>
              <a:t>Orthogonal Regularization, which encourages different features to stay independent — like separating tilt from width.</a:t>
            </a:r>
            <a:br>
              <a:rPr lang="en-US" sz="1100">
                <a:latin typeface="Arial"/>
                <a:ea typeface="Arial"/>
                <a:cs typeface="Arial"/>
                <a:sym typeface="Arial"/>
              </a:rPr>
            </a:br>
            <a:endParaRPr sz="1100">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Char char="●"/>
            </a:pPr>
            <a:r>
              <a:rPr lang="en-US" sz="1100">
                <a:latin typeface="Arial"/>
                <a:ea typeface="Arial"/>
                <a:cs typeface="Arial"/>
                <a:sym typeface="Arial"/>
              </a:rPr>
              <a:t>And Contrastive Regularization, which helps the model clearly recognize what changes when a specific code is tweaked.</a:t>
            </a:r>
            <a:endParaRPr sz="1100">
              <a:latin typeface="Arial"/>
              <a:ea typeface="Arial"/>
              <a:cs typeface="Arial"/>
              <a:sym typeface="Arial"/>
            </a:endParaRPr>
          </a:p>
          <a:p>
            <a:pPr indent="0" lvl="0" marL="0" rtl="0" algn="l">
              <a:spcBef>
                <a:spcPts val="120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34e59cfc75e_3_152:notes"/>
          <p:cNvSpPr/>
          <p:nvPr>
            <p:ph idx="2" type="sldImg"/>
          </p:nvPr>
        </p:nvSpPr>
        <p:spPr>
          <a:xfrm>
            <a:off x="457560" y="1097280"/>
            <a:ext cx="7315200" cy="54864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34e59cfc75e_3_152:notes"/>
          <p:cNvSpPr txBox="1"/>
          <p:nvPr>
            <p:ph idx="1" type="body"/>
          </p:nvPr>
        </p:nvSpPr>
        <p:spPr>
          <a:xfrm>
            <a:off x="822960" y="6949440"/>
            <a:ext cx="6583800" cy="65838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To train and test our InfoGAN model, we used MNIST dataset, which includes handwritten digits from 0 to 9.</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Each image is originally 28 by 28 pixels in grayscale.</a:t>
            </a:r>
            <a:br>
              <a:rPr lang="en-US" sz="1100">
                <a:latin typeface="Arial"/>
                <a:ea typeface="Arial"/>
                <a:cs typeface="Arial"/>
                <a:sym typeface="Arial"/>
              </a:rPr>
            </a:br>
            <a:r>
              <a:rPr lang="en-US" sz="1100">
                <a:latin typeface="Arial"/>
                <a:ea typeface="Arial"/>
                <a:cs typeface="Arial"/>
                <a:sym typeface="Arial"/>
              </a:rPr>
              <a:t> We resized them to 32 by 32 and normalized the pixel values between -1 and 1 — which is standard for training deep learning models.</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Our goal here was to check if InfoGAN could learn independent features like:</a:t>
            </a:r>
            <a:endParaRPr sz="1100">
              <a:latin typeface="Arial"/>
              <a:ea typeface="Arial"/>
              <a:cs typeface="Arial"/>
              <a:sym typeface="Arial"/>
            </a:endParaRPr>
          </a:p>
          <a:p>
            <a:pPr indent="-298450" lvl="0" marL="457200" rtl="0" algn="l">
              <a:lnSpc>
                <a:spcPct val="115000"/>
              </a:lnSpc>
              <a:spcBef>
                <a:spcPts val="1200"/>
              </a:spcBef>
              <a:spcAft>
                <a:spcPts val="0"/>
              </a:spcAft>
              <a:buClr>
                <a:schemeClr val="dk1"/>
              </a:buClr>
              <a:buSzPts val="1100"/>
              <a:buChar char="●"/>
            </a:pPr>
            <a:r>
              <a:rPr lang="en-US" sz="1100">
                <a:latin typeface="Arial"/>
                <a:ea typeface="Arial"/>
                <a:cs typeface="Arial"/>
                <a:sym typeface="Arial"/>
              </a:rPr>
              <a:t>Tilt of a digit,</a:t>
            </a:r>
            <a:br>
              <a:rPr lang="en-US" sz="1100">
                <a:latin typeface="Arial"/>
                <a:ea typeface="Arial"/>
                <a:cs typeface="Arial"/>
                <a:sym typeface="Arial"/>
              </a:rPr>
            </a:br>
            <a:endParaRPr sz="1100">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Char char="●"/>
            </a:pPr>
            <a:r>
              <a:rPr lang="en-US" sz="1100">
                <a:latin typeface="Arial"/>
                <a:ea typeface="Arial"/>
                <a:cs typeface="Arial"/>
                <a:sym typeface="Arial"/>
              </a:rPr>
              <a:t>Stroke thickness,</a:t>
            </a:r>
            <a:br>
              <a:rPr lang="en-US" sz="1100">
                <a:latin typeface="Arial"/>
                <a:ea typeface="Arial"/>
                <a:cs typeface="Arial"/>
                <a:sym typeface="Arial"/>
              </a:rPr>
            </a:br>
            <a:endParaRPr sz="1100">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Char char="●"/>
            </a:pPr>
            <a:r>
              <a:rPr lang="en-US" sz="1100">
                <a:latin typeface="Arial"/>
                <a:ea typeface="Arial"/>
                <a:cs typeface="Arial"/>
                <a:sym typeface="Arial"/>
              </a:rPr>
              <a:t>Or general style.</a:t>
            </a:r>
            <a:endParaRPr sz="1100">
              <a:latin typeface="Arial"/>
              <a:ea typeface="Arial"/>
              <a:cs typeface="Arial"/>
              <a:sym typeface="Arial"/>
            </a:endParaRPr>
          </a:p>
          <a:p>
            <a:pPr indent="0" lvl="0" marL="0" rtl="0" algn="l">
              <a:spcBef>
                <a:spcPts val="120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4e59cfc75e_3_164:notes"/>
          <p:cNvSpPr/>
          <p:nvPr>
            <p:ph idx="2" type="sldImg"/>
          </p:nvPr>
        </p:nvSpPr>
        <p:spPr>
          <a:xfrm>
            <a:off x="457560" y="1097280"/>
            <a:ext cx="7315200" cy="54864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4e59cfc75e_3_164:notes"/>
          <p:cNvSpPr txBox="1"/>
          <p:nvPr>
            <p:ph idx="1" type="body"/>
          </p:nvPr>
        </p:nvSpPr>
        <p:spPr>
          <a:xfrm>
            <a:off x="822960" y="6949440"/>
            <a:ext cx="6583800" cy="6583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We have our baseline InfoGAN which is the exact implementation as shown in the paper. It is similar to a GAN or Vanilla GAN but unlike a normal GAN, the Generator takes the input random noise, categorical latent code and continuous latent codes. The categorical latent code is one-hot encoded which represents the digit, then we have twoo continuous </a:t>
            </a:r>
            <a:r>
              <a:rPr lang="en-US"/>
              <a:t>latent</a:t>
            </a:r>
            <a:r>
              <a:rPr lang="en-US"/>
              <a:t> code which represent the width and rotation of the digit.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Generator takes these as input and generates a realistic image and preserves the information of the latent codes in the generated image.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Discriminator then takes in this realistic image and unlike GAN where it only identifies it it’s a real or fake image, the GAN </a:t>
            </a:r>
            <a:r>
              <a:rPr lang="en-US"/>
              <a:t>additional</a:t>
            </a:r>
            <a:r>
              <a:rPr lang="en-US"/>
              <a:t> estimates or predicts the categorical and continuous latent codes from the generated image it self.</a:t>
            </a:r>
            <a:br>
              <a:rPr lang="en-US"/>
            </a:br>
            <a:br>
              <a:rPr lang="en-US"/>
            </a:br>
            <a:r>
              <a:rPr lang="en-US"/>
              <a:t>These latent codes are then used to calculate the </a:t>
            </a:r>
            <a:r>
              <a:rPr lang="en-US"/>
              <a:t>auxiliary</a:t>
            </a:r>
            <a:r>
              <a:rPr lang="en-US"/>
              <a:t> loss and provides feedback for both the Generator and Discriminator.</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We have tried integrating Orthogonal and Contrastive regularization for enhancing the disentangelment for better feature independence. We have separately implemented the Orthogonal, Contrastive regularization and then a combined version or Orthogonal and Contrastive regularization to compare various metrics.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Orthogonal regularization makes sure that the change in one feature doesn’t effect the other features in generating the image basically if they are independent of each other while Contrastive regularization makes sure that a change in one feature has an actual effect in the generated image at the same time does not </a:t>
            </a:r>
            <a:r>
              <a:rPr lang="en-US"/>
              <a:t>affect</a:t>
            </a:r>
            <a:r>
              <a:rPr lang="en-US"/>
              <a:t> other features.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We trained the model for 30 epochs with a learning rate of 0.0002. The Adam optimizers with beta 1 as 0.5 and beta 2 as 0.999.</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4e59cfc75e_3_176:notes"/>
          <p:cNvSpPr/>
          <p:nvPr>
            <p:ph idx="2" type="sldImg"/>
          </p:nvPr>
        </p:nvSpPr>
        <p:spPr>
          <a:xfrm>
            <a:off x="457560" y="1097280"/>
            <a:ext cx="7315200" cy="54864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4e59cfc75e_3_176:notes"/>
          <p:cNvSpPr txBox="1"/>
          <p:nvPr>
            <p:ph idx="1" type="body"/>
          </p:nvPr>
        </p:nvSpPr>
        <p:spPr>
          <a:xfrm>
            <a:off x="822960" y="6949440"/>
            <a:ext cx="6583800" cy="6583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Here are the results for different variants of InfoGAN implementations. Here, the:</a:t>
            </a:r>
            <a:br>
              <a:rPr lang="en-US"/>
            </a:br>
            <a:r>
              <a:rPr lang="en-US"/>
              <a:t>Categorical Accuracy: </a:t>
            </a:r>
            <a:r>
              <a:rPr lang="en-US"/>
              <a:t>measures the proportion of samples where the predicted categorical code matches the true categorical code. So higher the better.</a:t>
            </a:r>
            <a:endParaRPr/>
          </a:p>
          <a:p>
            <a:pPr indent="0" lvl="0" marL="0" rtl="0" algn="l">
              <a:spcBef>
                <a:spcPts val="0"/>
              </a:spcBef>
              <a:spcAft>
                <a:spcPts val="0"/>
              </a:spcAft>
              <a:buNone/>
            </a:pPr>
            <a:r>
              <a:rPr lang="en-US"/>
              <a:t>Continuous Correlation: Continuous correlation measures the Pearson correlation coefficient between the true continuous latent codes and their predicted values. So higher it is the better.</a:t>
            </a:r>
            <a:endParaRPr/>
          </a:p>
          <a:p>
            <a:pPr indent="0" lvl="0" marL="0" rtl="0" algn="l">
              <a:spcBef>
                <a:spcPts val="0"/>
              </a:spcBef>
              <a:spcAft>
                <a:spcPts val="0"/>
              </a:spcAft>
              <a:buNone/>
            </a:pPr>
            <a:r>
              <a:rPr lang="en-US"/>
              <a:t>Disentanglement</a:t>
            </a:r>
            <a:r>
              <a:rPr lang="en-US"/>
              <a:t> Score: measures how exclusively each latent dimension controls one feature in the generated images. A high disentanglement score means that when you change the "rotation" code, only the rotation of the digit changes, without affecting digit identity or width.</a:t>
            </a:r>
            <a:endParaRPr/>
          </a:p>
          <a:p>
            <a:pPr indent="0" lvl="0" marL="0" rtl="0" algn="l">
              <a:spcBef>
                <a:spcPts val="0"/>
              </a:spcBef>
              <a:spcAft>
                <a:spcPts val="0"/>
              </a:spcAft>
              <a:buNone/>
            </a:pPr>
            <a:r>
              <a:rPr lang="en-US"/>
              <a:t>Factor Independence (Inverted): Factor independence measures cross-correlations between different latent factors by analyzing how changes in one factor affect others. Lower values indicate less interference. But here I subtracted it from 1 which is indicated by the inverted. So higher the value is better here.</a:t>
            </a:r>
            <a:endParaRPr/>
          </a:p>
          <a:p>
            <a:pPr indent="0" lvl="0" marL="0" rtl="0" algn="l">
              <a:spcBef>
                <a:spcPts val="0"/>
              </a:spcBef>
              <a:spcAft>
                <a:spcPts val="0"/>
              </a:spcAft>
              <a:buNone/>
            </a:pPr>
            <a:r>
              <a:rPr lang="en-US"/>
              <a:t>Traversal Linearity: Traversal linearity measures the consistency of changes when moving through latent space, calculated by analyzing the variance in the distances between adjacent points in a latent space traversal. Traversal linearity tells you how smoothly things change when you gradually adjust a control knob.</a:t>
            </a:r>
            <a:endParaRPr/>
          </a:p>
          <a:p>
            <a:pPr indent="0" lvl="0" marL="0" rtl="0" algn="l">
              <a:spcBef>
                <a:spcPts val="0"/>
              </a:spcBef>
              <a:spcAft>
                <a:spcPts val="0"/>
              </a:spcAft>
              <a:buNone/>
            </a:pPr>
            <a:r>
              <a:rPr lang="en-US"/>
              <a:t>Categorical MI: Categorical mutual information tells you how much information about the input category (e.g., digit identity) is preserved in the generated image. Higher values mean more information is preserved.</a:t>
            </a:r>
            <a:endParaRPr/>
          </a:p>
          <a:p>
            <a:pPr indent="0" lvl="0" marL="0" rtl="0" algn="l">
              <a:spcBef>
                <a:spcPts val="0"/>
              </a:spcBef>
              <a:spcAft>
                <a:spcPts val="0"/>
              </a:spcAft>
              <a:buNone/>
            </a:pPr>
            <a:r>
              <a:rPr lang="en-US"/>
              <a:t>Continuous MI: Continuous mutual information tells you how much information about the input continuous variables (like rotation or width) is preserved in the generated image. Higher values mean more information is preserved.</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As you can see, most of the metrics are better for the combined variant. Looking at the metrics, we can also say that the Orthogonal regularization is majorly contributing for better disentanglement which is the feature independence.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4e59cfc75e_3_246:notes"/>
          <p:cNvSpPr/>
          <p:nvPr>
            <p:ph idx="2" type="sldImg"/>
          </p:nvPr>
        </p:nvSpPr>
        <p:spPr>
          <a:xfrm>
            <a:off x="457560" y="1097280"/>
            <a:ext cx="7315200" cy="54864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4e59cfc75e_3_246:notes"/>
          <p:cNvSpPr txBox="1"/>
          <p:nvPr>
            <p:ph idx="1" type="body"/>
          </p:nvPr>
        </p:nvSpPr>
        <p:spPr>
          <a:xfrm>
            <a:off x="822960" y="6949440"/>
            <a:ext cx="6583800" cy="6583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4e59cfc75e_3_183:notes"/>
          <p:cNvSpPr/>
          <p:nvPr>
            <p:ph idx="2" type="sldImg"/>
          </p:nvPr>
        </p:nvSpPr>
        <p:spPr>
          <a:xfrm>
            <a:off x="457560" y="1097280"/>
            <a:ext cx="7315200" cy="54864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4e59cfc75e_3_183:notes"/>
          <p:cNvSpPr txBox="1"/>
          <p:nvPr>
            <p:ph idx="1" type="body"/>
          </p:nvPr>
        </p:nvSpPr>
        <p:spPr>
          <a:xfrm>
            <a:off x="822960" y="6949440"/>
            <a:ext cx="6583800" cy="65838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000">
                <a:latin typeface="Arial"/>
                <a:ea typeface="Arial"/>
                <a:cs typeface="Arial"/>
                <a:sym typeface="Arial"/>
              </a:rPr>
              <a:t>In conclusion, InfoGAN combines both Orthogonal and Contrastive Regularization, which gave us the best results for separating features, but it took longer to train the model. Contrastive Regularization helped to keep features independent, while Orthogonal Regularization improved the model’s accuracy in recognizing categories, like digit types. </a:t>
            </a:r>
            <a:endParaRPr sz="10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000">
                <a:latin typeface="Arial"/>
                <a:ea typeface="Arial"/>
                <a:cs typeface="Arial"/>
                <a:sym typeface="Arial"/>
              </a:rPr>
              <a:t>InfoGAN-ORCR achieved perfect categorical accuracy and the highest disentanglement score, while InfoGAN-CR was best at handling continuous features and keeping factors separate.</a:t>
            </a:r>
            <a:endParaRPr sz="1000">
              <a:latin typeface="Arial"/>
              <a:ea typeface="Arial"/>
              <a:cs typeface="Arial"/>
              <a:sym typeface="Arial"/>
            </a:endParaRPr>
          </a:p>
          <a:p>
            <a:pPr indent="0" lvl="0" marL="0" rtl="0" algn="l">
              <a:lnSpc>
                <a:spcPct val="115000"/>
              </a:lnSpc>
              <a:spcBef>
                <a:spcPts val="0"/>
              </a:spcBef>
              <a:spcAft>
                <a:spcPts val="0"/>
              </a:spcAft>
              <a:buNone/>
            </a:pPr>
            <a:r>
              <a:rPr lang="en-US" sz="1000">
                <a:latin typeface="Arial"/>
                <a:ea typeface="Arial"/>
                <a:cs typeface="Arial"/>
                <a:sym typeface="Arial"/>
              </a:rPr>
              <a:t>For future work, we can explore adjusting the strength of these regularizations during training to improve results, and also apply this method to more complex features.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34e59cfc75e_3_322:notes"/>
          <p:cNvSpPr/>
          <p:nvPr>
            <p:ph idx="2" type="sldImg"/>
          </p:nvPr>
        </p:nvSpPr>
        <p:spPr>
          <a:xfrm>
            <a:off x="457560" y="1097280"/>
            <a:ext cx="7315200" cy="54864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34e59cfc75e_3_322:notes"/>
          <p:cNvSpPr txBox="1"/>
          <p:nvPr>
            <p:ph idx="1" type="body"/>
          </p:nvPr>
        </p:nvSpPr>
        <p:spPr>
          <a:xfrm>
            <a:off x="822960" y="6949440"/>
            <a:ext cx="6583800" cy="6583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sz="1100">
                <a:latin typeface="Arial"/>
                <a:ea typeface="Arial"/>
                <a:cs typeface="Arial"/>
                <a:sym typeface="Arial"/>
              </a:rPr>
              <a:t>Talking about the second model of our project — we worked on implementing Counterfactual Generative Networks, or CGNs, using the Colored MNIST dataset.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34e59cfc75e_3_259:notes"/>
          <p:cNvSpPr/>
          <p:nvPr>
            <p:ph idx="2" type="sldImg"/>
          </p:nvPr>
        </p:nvSpPr>
        <p:spPr>
          <a:xfrm>
            <a:off x="457560" y="1097280"/>
            <a:ext cx="7315200" cy="54864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34e59cfc75e_3_259:notes"/>
          <p:cNvSpPr txBox="1"/>
          <p:nvPr>
            <p:ph idx="1" type="body"/>
          </p:nvPr>
        </p:nvSpPr>
        <p:spPr>
          <a:xfrm>
            <a:off x="822960" y="6949440"/>
            <a:ext cx="6583800" cy="65838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The main idea behind CGN is to improve how models understand images by separating shape, texture, and background.</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Deep learning models often pick up on shortcuts like colors or backgrounds, rather than focusing on the object itself.</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So, CGN generates images where these components are disentangled.</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Our goals were to:</a:t>
            </a:r>
            <a:endParaRPr sz="1100">
              <a:latin typeface="Arial"/>
              <a:ea typeface="Arial"/>
              <a:cs typeface="Arial"/>
              <a:sym typeface="Arial"/>
            </a:endParaRPr>
          </a:p>
          <a:p>
            <a:pPr indent="-298450" lvl="0" marL="457200" rtl="0" algn="l">
              <a:lnSpc>
                <a:spcPct val="115000"/>
              </a:lnSpc>
              <a:spcBef>
                <a:spcPts val="1200"/>
              </a:spcBef>
              <a:spcAft>
                <a:spcPts val="0"/>
              </a:spcAft>
              <a:buClr>
                <a:schemeClr val="dk1"/>
              </a:buClr>
              <a:buSzPts val="1100"/>
              <a:buChar char="●"/>
            </a:pPr>
            <a:r>
              <a:rPr lang="en-US" sz="1100">
                <a:latin typeface="Arial"/>
                <a:ea typeface="Arial"/>
                <a:cs typeface="Arial"/>
                <a:sym typeface="Arial"/>
              </a:rPr>
              <a:t>Implement the CGN architecture,</a:t>
            </a:r>
            <a:br>
              <a:rPr lang="en-US" sz="1100">
                <a:latin typeface="Arial"/>
                <a:ea typeface="Arial"/>
                <a:cs typeface="Arial"/>
                <a:sym typeface="Arial"/>
              </a:rPr>
            </a:br>
            <a:endParaRPr sz="1100">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Char char="●"/>
            </a:pPr>
            <a:r>
              <a:rPr lang="en-US" sz="1100">
                <a:latin typeface="Arial"/>
                <a:ea typeface="Arial"/>
                <a:cs typeface="Arial"/>
                <a:sym typeface="Arial"/>
              </a:rPr>
              <a:t>Train it on Colored MNIST,</a:t>
            </a:r>
            <a:br>
              <a:rPr lang="en-US" sz="1100">
                <a:latin typeface="Arial"/>
                <a:ea typeface="Arial"/>
                <a:cs typeface="Arial"/>
                <a:sym typeface="Arial"/>
              </a:rPr>
            </a:br>
            <a:endParaRPr sz="1100">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Char char="●"/>
            </a:pPr>
            <a:r>
              <a:rPr lang="en-US" sz="1100">
                <a:latin typeface="Arial"/>
                <a:ea typeface="Arial"/>
                <a:cs typeface="Arial"/>
                <a:sym typeface="Arial"/>
              </a:rPr>
              <a:t>And monitor the training through loss curves, mask behavior, and generated image samples.</a:t>
            </a:r>
            <a:endParaRPr sz="1100">
              <a:latin typeface="Arial"/>
              <a:ea typeface="Arial"/>
              <a:cs typeface="Arial"/>
              <a:sym typeface="Arial"/>
            </a:endParaRPr>
          </a:p>
          <a:p>
            <a:pPr indent="0" lvl="0" marL="0" rtl="0" algn="l">
              <a:spcBef>
                <a:spcPts val="12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10" name="Shape 10"/>
        <p:cNvGrpSpPr/>
        <p:nvPr/>
      </p:nvGrpSpPr>
      <p:grpSpPr>
        <a:xfrm>
          <a:off x="0" y="0"/>
          <a:ext cx="0" cy="0"/>
          <a:chOff x="0" y="0"/>
          <a:chExt cx="0" cy="0"/>
        </a:xfrm>
      </p:grpSpPr>
      <p:sp>
        <p:nvSpPr>
          <p:cNvPr id="11" name="Google Shape;11;p2"/>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0 master">
  <p:cSld name="Slide 10 master">
    <p:spTree>
      <p:nvGrpSpPr>
        <p:cNvPr id="37" name="Shape 37"/>
        <p:cNvGrpSpPr/>
        <p:nvPr/>
      </p:nvGrpSpPr>
      <p:grpSpPr>
        <a:xfrm>
          <a:off x="0" y="0"/>
          <a:ext cx="0" cy="0"/>
          <a:chOff x="0" y="0"/>
          <a:chExt cx="0" cy="0"/>
        </a:xfrm>
      </p:grpSpPr>
      <p:sp>
        <p:nvSpPr>
          <p:cNvPr id="38" name="Google Shape;38;p11"/>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11"/>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1 master">
  <p:cSld name="Slide 11 master">
    <p:spTree>
      <p:nvGrpSpPr>
        <p:cNvPr id="40" name="Shape 40"/>
        <p:cNvGrpSpPr/>
        <p:nvPr/>
      </p:nvGrpSpPr>
      <p:grpSpPr>
        <a:xfrm>
          <a:off x="0" y="0"/>
          <a:ext cx="0" cy="0"/>
          <a:chOff x="0" y="0"/>
          <a:chExt cx="0" cy="0"/>
        </a:xfrm>
      </p:grpSpPr>
      <p:sp>
        <p:nvSpPr>
          <p:cNvPr id="41" name="Google Shape;41;p12"/>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12"/>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43" name="Shape 43"/>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8" name="Shape 48"/>
        <p:cNvGrpSpPr/>
        <p:nvPr/>
      </p:nvGrpSpPr>
      <p:grpSpPr>
        <a:xfrm>
          <a:off x="0" y="0"/>
          <a:ext cx="0" cy="0"/>
          <a:chOff x="0" y="0"/>
          <a:chExt cx="0" cy="0"/>
        </a:xfrm>
      </p:grpSpPr>
      <p:cxnSp>
        <p:nvCxnSpPr>
          <p:cNvPr id="49" name="Google Shape;49;p15"/>
          <p:cNvCxnSpPr/>
          <p:nvPr/>
        </p:nvCxnSpPr>
        <p:spPr>
          <a:xfrm>
            <a:off x="6845280" y="4401860"/>
            <a:ext cx="939900" cy="0"/>
          </a:xfrm>
          <a:prstGeom prst="straightConnector1">
            <a:avLst/>
          </a:prstGeom>
          <a:noFill/>
          <a:ln cap="flat" cmpd="sng" w="76200">
            <a:solidFill>
              <a:schemeClr val="dk1"/>
            </a:solidFill>
            <a:prstDash val="solid"/>
            <a:round/>
            <a:headEnd len="sm" w="sm" type="none"/>
            <a:tailEnd len="sm" w="sm" type="none"/>
          </a:ln>
        </p:spPr>
      </p:cxnSp>
      <p:sp>
        <p:nvSpPr>
          <p:cNvPr id="50" name="Google Shape;50;p15"/>
          <p:cNvSpPr txBox="1"/>
          <p:nvPr>
            <p:ph type="ctrTitle"/>
          </p:nvPr>
        </p:nvSpPr>
        <p:spPr>
          <a:xfrm>
            <a:off x="498720" y="953560"/>
            <a:ext cx="13632900" cy="3132600"/>
          </a:xfrm>
          <a:prstGeom prst="rect">
            <a:avLst/>
          </a:prstGeom>
        </p:spPr>
        <p:txBody>
          <a:bodyPr anchorCtr="0" anchor="b" bIns="146275" lIns="146275" spcFirstLastPara="1" rIns="146275" wrap="square" tIns="146275">
            <a:normAutofit/>
          </a:bodyPr>
          <a:lstStyle>
            <a:lvl1pPr lvl="0" algn="ctr">
              <a:spcBef>
                <a:spcPts val="0"/>
              </a:spcBef>
              <a:spcAft>
                <a:spcPts val="0"/>
              </a:spcAft>
              <a:buSzPts val="8600"/>
              <a:buNone/>
              <a:defRPr sz="8600"/>
            </a:lvl1pPr>
            <a:lvl2pPr lvl="1" algn="ctr">
              <a:spcBef>
                <a:spcPts val="0"/>
              </a:spcBef>
              <a:spcAft>
                <a:spcPts val="0"/>
              </a:spcAft>
              <a:buSzPts val="8600"/>
              <a:buNone/>
              <a:defRPr sz="8600"/>
            </a:lvl2pPr>
            <a:lvl3pPr lvl="2" algn="ctr">
              <a:spcBef>
                <a:spcPts val="0"/>
              </a:spcBef>
              <a:spcAft>
                <a:spcPts val="0"/>
              </a:spcAft>
              <a:buSzPts val="8600"/>
              <a:buNone/>
              <a:defRPr sz="8600"/>
            </a:lvl3pPr>
            <a:lvl4pPr lvl="3" algn="ctr">
              <a:spcBef>
                <a:spcPts val="0"/>
              </a:spcBef>
              <a:spcAft>
                <a:spcPts val="0"/>
              </a:spcAft>
              <a:buSzPts val="8600"/>
              <a:buNone/>
              <a:defRPr sz="8600"/>
            </a:lvl4pPr>
            <a:lvl5pPr lvl="4" algn="ctr">
              <a:spcBef>
                <a:spcPts val="0"/>
              </a:spcBef>
              <a:spcAft>
                <a:spcPts val="0"/>
              </a:spcAft>
              <a:buSzPts val="8600"/>
              <a:buNone/>
              <a:defRPr sz="8600"/>
            </a:lvl5pPr>
            <a:lvl6pPr lvl="5" algn="ctr">
              <a:spcBef>
                <a:spcPts val="0"/>
              </a:spcBef>
              <a:spcAft>
                <a:spcPts val="0"/>
              </a:spcAft>
              <a:buSzPts val="8600"/>
              <a:buNone/>
              <a:defRPr sz="8600"/>
            </a:lvl6pPr>
            <a:lvl7pPr lvl="6" algn="ctr">
              <a:spcBef>
                <a:spcPts val="0"/>
              </a:spcBef>
              <a:spcAft>
                <a:spcPts val="0"/>
              </a:spcAft>
              <a:buSzPts val="8600"/>
              <a:buNone/>
              <a:defRPr sz="8600"/>
            </a:lvl7pPr>
            <a:lvl8pPr lvl="7" algn="ctr">
              <a:spcBef>
                <a:spcPts val="0"/>
              </a:spcBef>
              <a:spcAft>
                <a:spcPts val="0"/>
              </a:spcAft>
              <a:buSzPts val="8600"/>
              <a:buNone/>
              <a:defRPr sz="8600"/>
            </a:lvl8pPr>
            <a:lvl9pPr lvl="8" algn="ctr">
              <a:spcBef>
                <a:spcPts val="0"/>
              </a:spcBef>
              <a:spcAft>
                <a:spcPts val="0"/>
              </a:spcAft>
              <a:buSzPts val="8600"/>
              <a:buNone/>
              <a:defRPr sz="8600"/>
            </a:lvl9pPr>
          </a:lstStyle>
          <a:p/>
        </p:txBody>
      </p:sp>
      <p:sp>
        <p:nvSpPr>
          <p:cNvPr id="51" name="Google Shape;51;p15"/>
          <p:cNvSpPr txBox="1"/>
          <p:nvPr>
            <p:ph idx="1" type="subTitle"/>
          </p:nvPr>
        </p:nvSpPr>
        <p:spPr>
          <a:xfrm>
            <a:off x="498720" y="5065317"/>
            <a:ext cx="13632900" cy="1173600"/>
          </a:xfrm>
          <a:prstGeom prst="rect">
            <a:avLst/>
          </a:prstGeom>
        </p:spPr>
        <p:txBody>
          <a:bodyPr anchorCtr="0" anchor="t" bIns="146275" lIns="146275" spcFirstLastPara="1" rIns="146275" wrap="square" tIns="146275">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52" name="Google Shape;52;p15"/>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3" name="Shape 53"/>
        <p:cNvGrpSpPr/>
        <p:nvPr/>
      </p:nvGrpSpPr>
      <p:grpSpPr>
        <a:xfrm>
          <a:off x="0" y="0"/>
          <a:ext cx="0" cy="0"/>
          <a:chOff x="0" y="0"/>
          <a:chExt cx="0" cy="0"/>
        </a:xfrm>
      </p:grpSpPr>
      <p:sp>
        <p:nvSpPr>
          <p:cNvPr id="54" name="Google Shape;54;p16"/>
          <p:cNvSpPr txBox="1"/>
          <p:nvPr>
            <p:ph type="title"/>
          </p:nvPr>
        </p:nvSpPr>
        <p:spPr>
          <a:xfrm>
            <a:off x="498720" y="3968880"/>
            <a:ext cx="12983100" cy="3913500"/>
          </a:xfrm>
          <a:prstGeom prst="rect">
            <a:avLst/>
          </a:prstGeom>
        </p:spPr>
        <p:txBody>
          <a:bodyPr anchorCtr="0" anchor="b" bIns="146275" lIns="146275" spcFirstLastPara="1" rIns="146275" wrap="square" tIns="146275">
            <a:normAutofit/>
          </a:bodyPr>
          <a:lstStyle>
            <a:lvl1pPr lvl="0">
              <a:spcBef>
                <a:spcPts val="0"/>
              </a:spcBef>
              <a:spcAft>
                <a:spcPts val="0"/>
              </a:spcAft>
              <a:buClr>
                <a:schemeClr val="lt1"/>
              </a:buClr>
              <a:buSzPts val="10900"/>
              <a:buNone/>
              <a:defRPr sz="10900">
                <a:solidFill>
                  <a:schemeClr val="lt1"/>
                </a:solidFill>
              </a:defRPr>
            </a:lvl1pPr>
            <a:lvl2pPr lvl="1">
              <a:spcBef>
                <a:spcPts val="0"/>
              </a:spcBef>
              <a:spcAft>
                <a:spcPts val="0"/>
              </a:spcAft>
              <a:buClr>
                <a:schemeClr val="lt1"/>
              </a:buClr>
              <a:buSzPts val="10900"/>
              <a:buNone/>
              <a:defRPr sz="10900">
                <a:solidFill>
                  <a:schemeClr val="lt1"/>
                </a:solidFill>
              </a:defRPr>
            </a:lvl2pPr>
            <a:lvl3pPr lvl="2">
              <a:spcBef>
                <a:spcPts val="0"/>
              </a:spcBef>
              <a:spcAft>
                <a:spcPts val="0"/>
              </a:spcAft>
              <a:buClr>
                <a:schemeClr val="lt1"/>
              </a:buClr>
              <a:buSzPts val="10900"/>
              <a:buNone/>
              <a:defRPr sz="10900">
                <a:solidFill>
                  <a:schemeClr val="lt1"/>
                </a:solidFill>
              </a:defRPr>
            </a:lvl3pPr>
            <a:lvl4pPr lvl="3">
              <a:spcBef>
                <a:spcPts val="0"/>
              </a:spcBef>
              <a:spcAft>
                <a:spcPts val="0"/>
              </a:spcAft>
              <a:buClr>
                <a:schemeClr val="lt1"/>
              </a:buClr>
              <a:buSzPts val="10900"/>
              <a:buNone/>
              <a:defRPr sz="10900">
                <a:solidFill>
                  <a:schemeClr val="lt1"/>
                </a:solidFill>
              </a:defRPr>
            </a:lvl4pPr>
            <a:lvl5pPr lvl="4">
              <a:spcBef>
                <a:spcPts val="0"/>
              </a:spcBef>
              <a:spcAft>
                <a:spcPts val="0"/>
              </a:spcAft>
              <a:buClr>
                <a:schemeClr val="lt1"/>
              </a:buClr>
              <a:buSzPts val="10900"/>
              <a:buNone/>
              <a:defRPr sz="10900">
                <a:solidFill>
                  <a:schemeClr val="lt1"/>
                </a:solidFill>
              </a:defRPr>
            </a:lvl5pPr>
            <a:lvl6pPr lvl="5">
              <a:spcBef>
                <a:spcPts val="0"/>
              </a:spcBef>
              <a:spcAft>
                <a:spcPts val="0"/>
              </a:spcAft>
              <a:buClr>
                <a:schemeClr val="lt1"/>
              </a:buClr>
              <a:buSzPts val="10900"/>
              <a:buNone/>
              <a:defRPr sz="10900">
                <a:solidFill>
                  <a:schemeClr val="lt1"/>
                </a:solidFill>
              </a:defRPr>
            </a:lvl6pPr>
            <a:lvl7pPr lvl="6">
              <a:spcBef>
                <a:spcPts val="0"/>
              </a:spcBef>
              <a:spcAft>
                <a:spcPts val="0"/>
              </a:spcAft>
              <a:buClr>
                <a:schemeClr val="lt1"/>
              </a:buClr>
              <a:buSzPts val="10900"/>
              <a:buNone/>
              <a:defRPr sz="10900">
                <a:solidFill>
                  <a:schemeClr val="lt1"/>
                </a:solidFill>
              </a:defRPr>
            </a:lvl7pPr>
            <a:lvl8pPr lvl="7">
              <a:spcBef>
                <a:spcPts val="0"/>
              </a:spcBef>
              <a:spcAft>
                <a:spcPts val="0"/>
              </a:spcAft>
              <a:buClr>
                <a:schemeClr val="lt1"/>
              </a:buClr>
              <a:buSzPts val="10900"/>
              <a:buNone/>
              <a:defRPr sz="10900">
                <a:solidFill>
                  <a:schemeClr val="lt1"/>
                </a:solidFill>
              </a:defRPr>
            </a:lvl8pPr>
            <a:lvl9pPr lvl="8">
              <a:spcBef>
                <a:spcPts val="0"/>
              </a:spcBef>
              <a:spcAft>
                <a:spcPts val="0"/>
              </a:spcAft>
              <a:buClr>
                <a:schemeClr val="lt1"/>
              </a:buClr>
              <a:buSzPts val="10900"/>
              <a:buNone/>
              <a:defRPr sz="10900">
                <a:solidFill>
                  <a:schemeClr val="lt1"/>
                </a:solidFill>
              </a:defRPr>
            </a:lvl9pPr>
          </a:lstStyle>
          <a:p/>
        </p:txBody>
      </p:sp>
      <p:sp>
        <p:nvSpPr>
          <p:cNvPr id="55" name="Google Shape;55;p16"/>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6" name="Shape 56"/>
        <p:cNvGrpSpPr/>
        <p:nvPr/>
      </p:nvGrpSpPr>
      <p:grpSpPr>
        <a:xfrm>
          <a:off x="0" y="0"/>
          <a:ext cx="0" cy="0"/>
          <a:chOff x="0" y="0"/>
          <a:chExt cx="0" cy="0"/>
        </a:xfrm>
      </p:grpSpPr>
      <p:sp>
        <p:nvSpPr>
          <p:cNvPr id="57" name="Google Shape;57;p17"/>
          <p:cNvSpPr txBox="1"/>
          <p:nvPr>
            <p:ph type="title"/>
          </p:nvPr>
        </p:nvSpPr>
        <p:spPr>
          <a:xfrm>
            <a:off x="498720" y="712040"/>
            <a:ext cx="13632900" cy="916200"/>
          </a:xfrm>
          <a:prstGeom prst="rect">
            <a:avLst/>
          </a:prstGeom>
        </p:spPr>
        <p:txBody>
          <a:bodyPr anchorCtr="0" anchor="t" bIns="146275" lIns="146275" spcFirstLastPara="1" rIns="146275" wrap="square" tIns="146275">
            <a:norm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58" name="Google Shape;58;p17"/>
          <p:cNvSpPr txBox="1"/>
          <p:nvPr>
            <p:ph idx="1" type="body"/>
          </p:nvPr>
        </p:nvSpPr>
        <p:spPr>
          <a:xfrm>
            <a:off x="498720" y="1843960"/>
            <a:ext cx="13632900" cy="5466300"/>
          </a:xfrm>
          <a:prstGeom prst="rect">
            <a:avLst/>
          </a:prstGeom>
        </p:spPr>
        <p:txBody>
          <a:bodyPr anchorCtr="0" anchor="t" bIns="146275" lIns="146275" spcFirstLastPara="1" rIns="146275" wrap="square" tIns="146275">
            <a:normAutofit/>
          </a:bodyPr>
          <a:lstStyle>
            <a:lvl1pPr indent="-412750" lvl="0" marL="457200">
              <a:spcBef>
                <a:spcPts val="0"/>
              </a:spcBef>
              <a:spcAft>
                <a:spcPts val="0"/>
              </a:spcAft>
              <a:buSzPts val="2900"/>
              <a:buChar char="●"/>
              <a:defRPr/>
            </a:lvl1pPr>
            <a:lvl2pPr indent="-368300" lvl="1" marL="914400">
              <a:spcBef>
                <a:spcPts val="0"/>
              </a:spcBef>
              <a:spcAft>
                <a:spcPts val="0"/>
              </a:spcAft>
              <a:buSzPts val="2200"/>
              <a:buChar char="○"/>
              <a:defRPr/>
            </a:lvl2pPr>
            <a:lvl3pPr indent="-368300" lvl="2" marL="1371600">
              <a:spcBef>
                <a:spcPts val="0"/>
              </a:spcBef>
              <a:spcAft>
                <a:spcPts val="0"/>
              </a:spcAft>
              <a:buSzPts val="2200"/>
              <a:buChar char="■"/>
              <a:defRPr/>
            </a:lvl3pPr>
            <a:lvl4pPr indent="-368300" lvl="3" marL="1828800">
              <a:spcBef>
                <a:spcPts val="0"/>
              </a:spcBef>
              <a:spcAft>
                <a:spcPts val="0"/>
              </a:spcAft>
              <a:buSzPts val="2200"/>
              <a:buChar char="●"/>
              <a:defRPr/>
            </a:lvl4pPr>
            <a:lvl5pPr indent="-368300" lvl="4" marL="2286000">
              <a:spcBef>
                <a:spcPts val="0"/>
              </a:spcBef>
              <a:spcAft>
                <a:spcPts val="0"/>
              </a:spcAft>
              <a:buSzPts val="2200"/>
              <a:buChar char="○"/>
              <a:defRPr/>
            </a:lvl5pPr>
            <a:lvl6pPr indent="-368300" lvl="5" marL="2743200">
              <a:spcBef>
                <a:spcPts val="0"/>
              </a:spcBef>
              <a:spcAft>
                <a:spcPts val="0"/>
              </a:spcAft>
              <a:buSzPts val="2200"/>
              <a:buChar char="■"/>
              <a:defRPr/>
            </a:lvl6pPr>
            <a:lvl7pPr indent="-368300" lvl="6" marL="3200400">
              <a:spcBef>
                <a:spcPts val="0"/>
              </a:spcBef>
              <a:spcAft>
                <a:spcPts val="0"/>
              </a:spcAft>
              <a:buSzPts val="2200"/>
              <a:buChar char="●"/>
              <a:defRPr/>
            </a:lvl7pPr>
            <a:lvl8pPr indent="-368300" lvl="7" marL="3657600">
              <a:spcBef>
                <a:spcPts val="0"/>
              </a:spcBef>
              <a:spcAft>
                <a:spcPts val="0"/>
              </a:spcAft>
              <a:buSzPts val="2200"/>
              <a:buChar char="○"/>
              <a:defRPr/>
            </a:lvl8pPr>
            <a:lvl9pPr indent="-368300" lvl="8" marL="4114800">
              <a:spcBef>
                <a:spcPts val="0"/>
              </a:spcBef>
              <a:spcAft>
                <a:spcPts val="0"/>
              </a:spcAft>
              <a:buSzPts val="2200"/>
              <a:buChar char="■"/>
              <a:defRPr/>
            </a:lvl9pPr>
          </a:lstStyle>
          <a:p/>
        </p:txBody>
      </p:sp>
      <p:sp>
        <p:nvSpPr>
          <p:cNvPr id="59" name="Google Shape;59;p17"/>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0" name="Shape 60"/>
        <p:cNvGrpSpPr/>
        <p:nvPr/>
      </p:nvGrpSpPr>
      <p:grpSpPr>
        <a:xfrm>
          <a:off x="0" y="0"/>
          <a:ext cx="0" cy="0"/>
          <a:chOff x="0" y="0"/>
          <a:chExt cx="0" cy="0"/>
        </a:xfrm>
      </p:grpSpPr>
      <p:sp>
        <p:nvSpPr>
          <p:cNvPr id="61" name="Google Shape;61;p18"/>
          <p:cNvSpPr txBox="1"/>
          <p:nvPr>
            <p:ph type="title"/>
          </p:nvPr>
        </p:nvSpPr>
        <p:spPr>
          <a:xfrm>
            <a:off x="498720" y="712040"/>
            <a:ext cx="13632900" cy="916200"/>
          </a:xfrm>
          <a:prstGeom prst="rect">
            <a:avLst/>
          </a:prstGeom>
        </p:spPr>
        <p:txBody>
          <a:bodyPr anchorCtr="0" anchor="t" bIns="146275" lIns="146275" spcFirstLastPara="1" rIns="146275" wrap="square" tIns="146275">
            <a:norm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62" name="Google Shape;62;p18"/>
          <p:cNvSpPr txBox="1"/>
          <p:nvPr>
            <p:ph idx="1" type="body"/>
          </p:nvPr>
        </p:nvSpPr>
        <p:spPr>
          <a:xfrm>
            <a:off x="498720" y="1843960"/>
            <a:ext cx="6399900" cy="5466300"/>
          </a:xfrm>
          <a:prstGeom prst="rect">
            <a:avLst/>
          </a:prstGeom>
        </p:spPr>
        <p:txBody>
          <a:bodyPr anchorCtr="0" anchor="t" bIns="146275" lIns="146275" spcFirstLastPara="1" rIns="146275" wrap="square" tIns="146275">
            <a:normAutofit/>
          </a:bodyPr>
          <a:lstStyle>
            <a:lvl1pPr indent="-368300" lvl="0" marL="457200">
              <a:spcBef>
                <a:spcPts val="0"/>
              </a:spcBef>
              <a:spcAft>
                <a:spcPts val="0"/>
              </a:spcAft>
              <a:buSzPts val="2200"/>
              <a:buChar char="●"/>
              <a:defRPr sz="2200"/>
            </a:lvl1pPr>
            <a:lvl2pPr indent="-349250" lvl="1" marL="914400">
              <a:spcBef>
                <a:spcPts val="0"/>
              </a:spcBef>
              <a:spcAft>
                <a:spcPts val="0"/>
              </a:spcAft>
              <a:buSzPts val="1900"/>
              <a:buChar char="○"/>
              <a:defRPr sz="1900"/>
            </a:lvl2pPr>
            <a:lvl3pPr indent="-349250" lvl="2" marL="1371600">
              <a:spcBef>
                <a:spcPts val="0"/>
              </a:spcBef>
              <a:spcAft>
                <a:spcPts val="0"/>
              </a:spcAft>
              <a:buSzPts val="1900"/>
              <a:buChar char="■"/>
              <a:defRPr sz="1900"/>
            </a:lvl3pPr>
            <a:lvl4pPr indent="-349250" lvl="3" marL="1828800">
              <a:spcBef>
                <a:spcPts val="0"/>
              </a:spcBef>
              <a:spcAft>
                <a:spcPts val="0"/>
              </a:spcAft>
              <a:buSzPts val="1900"/>
              <a:buChar char="●"/>
              <a:defRPr sz="1900"/>
            </a:lvl4pPr>
            <a:lvl5pPr indent="-349250" lvl="4" marL="2286000">
              <a:spcBef>
                <a:spcPts val="0"/>
              </a:spcBef>
              <a:spcAft>
                <a:spcPts val="0"/>
              </a:spcAft>
              <a:buSzPts val="1900"/>
              <a:buChar char="○"/>
              <a:defRPr sz="1900"/>
            </a:lvl5pPr>
            <a:lvl6pPr indent="-349250" lvl="5" marL="2743200">
              <a:spcBef>
                <a:spcPts val="0"/>
              </a:spcBef>
              <a:spcAft>
                <a:spcPts val="0"/>
              </a:spcAft>
              <a:buSzPts val="1900"/>
              <a:buChar char="■"/>
              <a:defRPr sz="1900"/>
            </a:lvl6pPr>
            <a:lvl7pPr indent="-349250" lvl="6" marL="3200400">
              <a:spcBef>
                <a:spcPts val="0"/>
              </a:spcBef>
              <a:spcAft>
                <a:spcPts val="0"/>
              </a:spcAft>
              <a:buSzPts val="1900"/>
              <a:buChar char="●"/>
              <a:defRPr sz="1900"/>
            </a:lvl7pPr>
            <a:lvl8pPr indent="-349250" lvl="7" marL="3657600">
              <a:spcBef>
                <a:spcPts val="0"/>
              </a:spcBef>
              <a:spcAft>
                <a:spcPts val="0"/>
              </a:spcAft>
              <a:buSzPts val="1900"/>
              <a:buChar char="○"/>
              <a:defRPr sz="1900"/>
            </a:lvl8pPr>
            <a:lvl9pPr indent="-349250" lvl="8" marL="4114800">
              <a:spcBef>
                <a:spcPts val="0"/>
              </a:spcBef>
              <a:spcAft>
                <a:spcPts val="0"/>
              </a:spcAft>
              <a:buSzPts val="1900"/>
              <a:buChar char="■"/>
              <a:defRPr sz="1900"/>
            </a:lvl9pPr>
          </a:lstStyle>
          <a:p/>
        </p:txBody>
      </p:sp>
      <p:sp>
        <p:nvSpPr>
          <p:cNvPr id="63" name="Google Shape;63;p18"/>
          <p:cNvSpPr txBox="1"/>
          <p:nvPr>
            <p:ph idx="2" type="body"/>
          </p:nvPr>
        </p:nvSpPr>
        <p:spPr>
          <a:xfrm>
            <a:off x="7731840" y="1843960"/>
            <a:ext cx="6399900" cy="5466300"/>
          </a:xfrm>
          <a:prstGeom prst="rect">
            <a:avLst/>
          </a:prstGeom>
        </p:spPr>
        <p:txBody>
          <a:bodyPr anchorCtr="0" anchor="t" bIns="146275" lIns="146275" spcFirstLastPara="1" rIns="146275" wrap="square" tIns="146275">
            <a:normAutofit/>
          </a:bodyPr>
          <a:lstStyle>
            <a:lvl1pPr indent="-368300" lvl="0" marL="457200">
              <a:spcBef>
                <a:spcPts val="0"/>
              </a:spcBef>
              <a:spcAft>
                <a:spcPts val="0"/>
              </a:spcAft>
              <a:buSzPts val="2200"/>
              <a:buChar char="●"/>
              <a:defRPr sz="2200"/>
            </a:lvl1pPr>
            <a:lvl2pPr indent="-349250" lvl="1" marL="914400">
              <a:spcBef>
                <a:spcPts val="0"/>
              </a:spcBef>
              <a:spcAft>
                <a:spcPts val="0"/>
              </a:spcAft>
              <a:buSzPts val="1900"/>
              <a:buChar char="○"/>
              <a:defRPr sz="1900"/>
            </a:lvl2pPr>
            <a:lvl3pPr indent="-349250" lvl="2" marL="1371600">
              <a:spcBef>
                <a:spcPts val="0"/>
              </a:spcBef>
              <a:spcAft>
                <a:spcPts val="0"/>
              </a:spcAft>
              <a:buSzPts val="1900"/>
              <a:buChar char="■"/>
              <a:defRPr sz="1900"/>
            </a:lvl3pPr>
            <a:lvl4pPr indent="-349250" lvl="3" marL="1828800">
              <a:spcBef>
                <a:spcPts val="0"/>
              </a:spcBef>
              <a:spcAft>
                <a:spcPts val="0"/>
              </a:spcAft>
              <a:buSzPts val="1900"/>
              <a:buChar char="●"/>
              <a:defRPr sz="1900"/>
            </a:lvl4pPr>
            <a:lvl5pPr indent="-349250" lvl="4" marL="2286000">
              <a:spcBef>
                <a:spcPts val="0"/>
              </a:spcBef>
              <a:spcAft>
                <a:spcPts val="0"/>
              </a:spcAft>
              <a:buSzPts val="1900"/>
              <a:buChar char="○"/>
              <a:defRPr sz="1900"/>
            </a:lvl5pPr>
            <a:lvl6pPr indent="-349250" lvl="5" marL="2743200">
              <a:spcBef>
                <a:spcPts val="0"/>
              </a:spcBef>
              <a:spcAft>
                <a:spcPts val="0"/>
              </a:spcAft>
              <a:buSzPts val="1900"/>
              <a:buChar char="■"/>
              <a:defRPr sz="1900"/>
            </a:lvl6pPr>
            <a:lvl7pPr indent="-349250" lvl="6" marL="3200400">
              <a:spcBef>
                <a:spcPts val="0"/>
              </a:spcBef>
              <a:spcAft>
                <a:spcPts val="0"/>
              </a:spcAft>
              <a:buSzPts val="1900"/>
              <a:buChar char="●"/>
              <a:defRPr sz="1900"/>
            </a:lvl7pPr>
            <a:lvl8pPr indent="-349250" lvl="7" marL="3657600">
              <a:spcBef>
                <a:spcPts val="0"/>
              </a:spcBef>
              <a:spcAft>
                <a:spcPts val="0"/>
              </a:spcAft>
              <a:buSzPts val="1900"/>
              <a:buChar char="○"/>
              <a:defRPr sz="1900"/>
            </a:lvl8pPr>
            <a:lvl9pPr indent="-349250" lvl="8" marL="4114800">
              <a:spcBef>
                <a:spcPts val="0"/>
              </a:spcBef>
              <a:spcAft>
                <a:spcPts val="0"/>
              </a:spcAft>
              <a:buSzPts val="1900"/>
              <a:buChar char="■"/>
              <a:defRPr sz="1900"/>
            </a:lvl9pPr>
          </a:lstStyle>
          <a:p/>
        </p:txBody>
      </p:sp>
      <p:sp>
        <p:nvSpPr>
          <p:cNvPr id="64" name="Google Shape;64;p18"/>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5" name="Shape 65"/>
        <p:cNvGrpSpPr/>
        <p:nvPr/>
      </p:nvGrpSpPr>
      <p:grpSpPr>
        <a:xfrm>
          <a:off x="0" y="0"/>
          <a:ext cx="0" cy="0"/>
          <a:chOff x="0" y="0"/>
          <a:chExt cx="0" cy="0"/>
        </a:xfrm>
      </p:grpSpPr>
      <p:sp>
        <p:nvSpPr>
          <p:cNvPr id="66" name="Google Shape;66;p19"/>
          <p:cNvSpPr txBox="1"/>
          <p:nvPr>
            <p:ph type="title"/>
          </p:nvPr>
        </p:nvSpPr>
        <p:spPr>
          <a:xfrm>
            <a:off x="498720" y="712040"/>
            <a:ext cx="13632900" cy="916200"/>
          </a:xfrm>
          <a:prstGeom prst="rect">
            <a:avLst/>
          </a:prstGeom>
        </p:spPr>
        <p:txBody>
          <a:bodyPr anchorCtr="0" anchor="t" bIns="146275" lIns="146275" spcFirstLastPara="1" rIns="146275" wrap="square" tIns="146275">
            <a:norm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67" name="Google Shape;67;p19"/>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8" name="Shape 68"/>
        <p:cNvGrpSpPr/>
        <p:nvPr/>
      </p:nvGrpSpPr>
      <p:grpSpPr>
        <a:xfrm>
          <a:off x="0" y="0"/>
          <a:ext cx="0" cy="0"/>
          <a:chOff x="0" y="0"/>
          <a:chExt cx="0" cy="0"/>
        </a:xfrm>
      </p:grpSpPr>
      <p:sp>
        <p:nvSpPr>
          <p:cNvPr id="69" name="Google Shape;69;p20"/>
          <p:cNvSpPr txBox="1"/>
          <p:nvPr>
            <p:ph type="title"/>
          </p:nvPr>
        </p:nvSpPr>
        <p:spPr>
          <a:xfrm>
            <a:off x="498720" y="1010880"/>
            <a:ext cx="4492800" cy="1209000"/>
          </a:xfrm>
          <a:prstGeom prst="rect">
            <a:avLst/>
          </a:prstGeom>
        </p:spPr>
        <p:txBody>
          <a:bodyPr anchorCtr="0" anchor="b" bIns="146275" lIns="146275" spcFirstLastPara="1" rIns="146275" wrap="square" tIns="146275">
            <a:normAutofit/>
          </a:bodyPr>
          <a:lstStyle>
            <a:lvl1pPr lvl="0">
              <a:spcBef>
                <a:spcPts val="0"/>
              </a:spcBef>
              <a:spcAft>
                <a:spcPts val="0"/>
              </a:spcAft>
              <a:buSzPts val="3800"/>
              <a:buNone/>
              <a:defRPr sz="3800"/>
            </a:lvl1pPr>
            <a:lvl2pPr lvl="1">
              <a:spcBef>
                <a:spcPts val="0"/>
              </a:spcBef>
              <a:spcAft>
                <a:spcPts val="0"/>
              </a:spcAft>
              <a:buSzPts val="3800"/>
              <a:buNone/>
              <a:defRPr sz="3800"/>
            </a:lvl2pPr>
            <a:lvl3pPr lvl="2">
              <a:spcBef>
                <a:spcPts val="0"/>
              </a:spcBef>
              <a:spcAft>
                <a:spcPts val="0"/>
              </a:spcAft>
              <a:buSzPts val="3800"/>
              <a:buNone/>
              <a:defRPr sz="3800"/>
            </a:lvl3pPr>
            <a:lvl4pPr lvl="3">
              <a:spcBef>
                <a:spcPts val="0"/>
              </a:spcBef>
              <a:spcAft>
                <a:spcPts val="0"/>
              </a:spcAft>
              <a:buSzPts val="3800"/>
              <a:buNone/>
              <a:defRPr sz="3800"/>
            </a:lvl4pPr>
            <a:lvl5pPr lvl="4">
              <a:spcBef>
                <a:spcPts val="0"/>
              </a:spcBef>
              <a:spcAft>
                <a:spcPts val="0"/>
              </a:spcAft>
              <a:buSzPts val="3800"/>
              <a:buNone/>
              <a:defRPr sz="3800"/>
            </a:lvl5pPr>
            <a:lvl6pPr lvl="5">
              <a:spcBef>
                <a:spcPts val="0"/>
              </a:spcBef>
              <a:spcAft>
                <a:spcPts val="0"/>
              </a:spcAft>
              <a:buSzPts val="3800"/>
              <a:buNone/>
              <a:defRPr sz="3800"/>
            </a:lvl6pPr>
            <a:lvl7pPr lvl="6">
              <a:spcBef>
                <a:spcPts val="0"/>
              </a:spcBef>
              <a:spcAft>
                <a:spcPts val="0"/>
              </a:spcAft>
              <a:buSzPts val="3800"/>
              <a:buNone/>
              <a:defRPr sz="3800"/>
            </a:lvl7pPr>
            <a:lvl8pPr lvl="7">
              <a:spcBef>
                <a:spcPts val="0"/>
              </a:spcBef>
              <a:spcAft>
                <a:spcPts val="0"/>
              </a:spcAft>
              <a:buSzPts val="3800"/>
              <a:buNone/>
              <a:defRPr sz="3800"/>
            </a:lvl8pPr>
            <a:lvl9pPr lvl="8">
              <a:spcBef>
                <a:spcPts val="0"/>
              </a:spcBef>
              <a:spcAft>
                <a:spcPts val="0"/>
              </a:spcAft>
              <a:buSzPts val="3800"/>
              <a:buNone/>
              <a:defRPr sz="3800"/>
            </a:lvl9pPr>
          </a:lstStyle>
          <a:p/>
        </p:txBody>
      </p:sp>
      <p:sp>
        <p:nvSpPr>
          <p:cNvPr id="70" name="Google Shape;70;p20"/>
          <p:cNvSpPr txBox="1"/>
          <p:nvPr>
            <p:ph idx="1" type="body"/>
          </p:nvPr>
        </p:nvSpPr>
        <p:spPr>
          <a:xfrm>
            <a:off x="498720" y="2385400"/>
            <a:ext cx="4492800" cy="4924800"/>
          </a:xfrm>
          <a:prstGeom prst="rect">
            <a:avLst/>
          </a:prstGeom>
        </p:spPr>
        <p:txBody>
          <a:bodyPr anchorCtr="0" anchor="t" bIns="146275" lIns="146275" spcFirstLastPara="1" rIns="146275" wrap="square" tIns="146275">
            <a:normAutofit/>
          </a:bodyPr>
          <a:lstStyle>
            <a:lvl1pPr indent="-349250" lvl="0" marL="457200">
              <a:spcBef>
                <a:spcPts val="0"/>
              </a:spcBef>
              <a:spcAft>
                <a:spcPts val="0"/>
              </a:spcAft>
              <a:buSzPts val="1900"/>
              <a:buChar char="●"/>
              <a:defRPr sz="1900"/>
            </a:lvl1pPr>
            <a:lvl2pPr indent="-349250" lvl="1" marL="914400">
              <a:spcBef>
                <a:spcPts val="0"/>
              </a:spcBef>
              <a:spcAft>
                <a:spcPts val="0"/>
              </a:spcAft>
              <a:buSzPts val="1900"/>
              <a:buChar char="○"/>
              <a:defRPr sz="1900"/>
            </a:lvl2pPr>
            <a:lvl3pPr indent="-349250" lvl="2" marL="1371600">
              <a:spcBef>
                <a:spcPts val="0"/>
              </a:spcBef>
              <a:spcAft>
                <a:spcPts val="0"/>
              </a:spcAft>
              <a:buSzPts val="1900"/>
              <a:buChar char="■"/>
              <a:defRPr sz="1900"/>
            </a:lvl3pPr>
            <a:lvl4pPr indent="-349250" lvl="3" marL="1828800">
              <a:spcBef>
                <a:spcPts val="0"/>
              </a:spcBef>
              <a:spcAft>
                <a:spcPts val="0"/>
              </a:spcAft>
              <a:buSzPts val="1900"/>
              <a:buChar char="●"/>
              <a:defRPr sz="1900"/>
            </a:lvl4pPr>
            <a:lvl5pPr indent="-349250" lvl="4" marL="2286000">
              <a:spcBef>
                <a:spcPts val="0"/>
              </a:spcBef>
              <a:spcAft>
                <a:spcPts val="0"/>
              </a:spcAft>
              <a:buSzPts val="1900"/>
              <a:buChar char="○"/>
              <a:defRPr sz="1900"/>
            </a:lvl5pPr>
            <a:lvl6pPr indent="-349250" lvl="5" marL="2743200">
              <a:spcBef>
                <a:spcPts val="0"/>
              </a:spcBef>
              <a:spcAft>
                <a:spcPts val="0"/>
              </a:spcAft>
              <a:buSzPts val="1900"/>
              <a:buChar char="■"/>
              <a:defRPr sz="1900"/>
            </a:lvl6pPr>
            <a:lvl7pPr indent="-349250" lvl="6" marL="3200400">
              <a:spcBef>
                <a:spcPts val="0"/>
              </a:spcBef>
              <a:spcAft>
                <a:spcPts val="0"/>
              </a:spcAft>
              <a:buSzPts val="1900"/>
              <a:buChar char="●"/>
              <a:defRPr sz="1900"/>
            </a:lvl7pPr>
            <a:lvl8pPr indent="-349250" lvl="7" marL="3657600">
              <a:spcBef>
                <a:spcPts val="0"/>
              </a:spcBef>
              <a:spcAft>
                <a:spcPts val="0"/>
              </a:spcAft>
              <a:buSzPts val="1900"/>
              <a:buChar char="○"/>
              <a:defRPr sz="1900"/>
            </a:lvl8pPr>
            <a:lvl9pPr indent="-349250" lvl="8" marL="4114800">
              <a:spcBef>
                <a:spcPts val="0"/>
              </a:spcBef>
              <a:spcAft>
                <a:spcPts val="0"/>
              </a:spcAft>
              <a:buSzPts val="1900"/>
              <a:buChar char="■"/>
              <a:defRPr sz="1900"/>
            </a:lvl9pPr>
          </a:lstStyle>
          <a:p/>
        </p:txBody>
      </p:sp>
      <p:sp>
        <p:nvSpPr>
          <p:cNvPr id="71" name="Google Shape;71;p20"/>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72" name="Shape 72"/>
        <p:cNvGrpSpPr/>
        <p:nvPr/>
      </p:nvGrpSpPr>
      <p:grpSpPr>
        <a:xfrm>
          <a:off x="0" y="0"/>
          <a:ext cx="0" cy="0"/>
          <a:chOff x="0" y="0"/>
          <a:chExt cx="0" cy="0"/>
        </a:xfrm>
      </p:grpSpPr>
      <p:sp>
        <p:nvSpPr>
          <p:cNvPr id="73" name="Google Shape;73;p21"/>
          <p:cNvSpPr txBox="1"/>
          <p:nvPr>
            <p:ph type="title"/>
          </p:nvPr>
        </p:nvSpPr>
        <p:spPr>
          <a:xfrm>
            <a:off x="784400" y="842160"/>
            <a:ext cx="9094200" cy="6545400"/>
          </a:xfrm>
          <a:prstGeom prst="rect">
            <a:avLst/>
          </a:prstGeom>
        </p:spPr>
        <p:txBody>
          <a:bodyPr anchorCtr="0" anchor="ctr" bIns="146275" lIns="146275" spcFirstLastPara="1" rIns="146275" wrap="square" tIns="146275">
            <a:normAutofit/>
          </a:bodyPr>
          <a:lstStyle>
            <a:lvl1pPr lvl="0">
              <a:spcBef>
                <a:spcPts val="0"/>
              </a:spcBef>
              <a:spcAft>
                <a:spcPts val="0"/>
              </a:spcAft>
              <a:buClr>
                <a:schemeClr val="lt1"/>
              </a:buClr>
              <a:buSzPts val="7700"/>
              <a:buNone/>
              <a:defRPr sz="7700">
                <a:solidFill>
                  <a:schemeClr val="lt1"/>
                </a:solidFill>
              </a:defRPr>
            </a:lvl1pPr>
            <a:lvl2pPr lvl="1">
              <a:spcBef>
                <a:spcPts val="0"/>
              </a:spcBef>
              <a:spcAft>
                <a:spcPts val="0"/>
              </a:spcAft>
              <a:buClr>
                <a:schemeClr val="lt1"/>
              </a:buClr>
              <a:buSzPts val="7700"/>
              <a:buNone/>
              <a:defRPr sz="7700">
                <a:solidFill>
                  <a:schemeClr val="lt1"/>
                </a:solidFill>
              </a:defRPr>
            </a:lvl2pPr>
            <a:lvl3pPr lvl="2">
              <a:spcBef>
                <a:spcPts val="0"/>
              </a:spcBef>
              <a:spcAft>
                <a:spcPts val="0"/>
              </a:spcAft>
              <a:buClr>
                <a:schemeClr val="lt1"/>
              </a:buClr>
              <a:buSzPts val="7700"/>
              <a:buNone/>
              <a:defRPr sz="7700">
                <a:solidFill>
                  <a:schemeClr val="lt1"/>
                </a:solidFill>
              </a:defRPr>
            </a:lvl3pPr>
            <a:lvl4pPr lvl="3">
              <a:spcBef>
                <a:spcPts val="0"/>
              </a:spcBef>
              <a:spcAft>
                <a:spcPts val="0"/>
              </a:spcAft>
              <a:buClr>
                <a:schemeClr val="lt1"/>
              </a:buClr>
              <a:buSzPts val="7700"/>
              <a:buNone/>
              <a:defRPr sz="7700">
                <a:solidFill>
                  <a:schemeClr val="lt1"/>
                </a:solidFill>
              </a:defRPr>
            </a:lvl4pPr>
            <a:lvl5pPr lvl="4">
              <a:spcBef>
                <a:spcPts val="0"/>
              </a:spcBef>
              <a:spcAft>
                <a:spcPts val="0"/>
              </a:spcAft>
              <a:buClr>
                <a:schemeClr val="lt1"/>
              </a:buClr>
              <a:buSzPts val="7700"/>
              <a:buNone/>
              <a:defRPr sz="7700">
                <a:solidFill>
                  <a:schemeClr val="lt1"/>
                </a:solidFill>
              </a:defRPr>
            </a:lvl5pPr>
            <a:lvl6pPr lvl="5">
              <a:spcBef>
                <a:spcPts val="0"/>
              </a:spcBef>
              <a:spcAft>
                <a:spcPts val="0"/>
              </a:spcAft>
              <a:buClr>
                <a:schemeClr val="lt1"/>
              </a:buClr>
              <a:buSzPts val="7700"/>
              <a:buNone/>
              <a:defRPr sz="7700">
                <a:solidFill>
                  <a:schemeClr val="lt1"/>
                </a:solidFill>
              </a:defRPr>
            </a:lvl6pPr>
            <a:lvl7pPr lvl="6">
              <a:spcBef>
                <a:spcPts val="0"/>
              </a:spcBef>
              <a:spcAft>
                <a:spcPts val="0"/>
              </a:spcAft>
              <a:buClr>
                <a:schemeClr val="lt1"/>
              </a:buClr>
              <a:buSzPts val="7700"/>
              <a:buNone/>
              <a:defRPr sz="7700">
                <a:solidFill>
                  <a:schemeClr val="lt1"/>
                </a:solidFill>
              </a:defRPr>
            </a:lvl7pPr>
            <a:lvl8pPr lvl="7">
              <a:spcBef>
                <a:spcPts val="0"/>
              </a:spcBef>
              <a:spcAft>
                <a:spcPts val="0"/>
              </a:spcAft>
              <a:buClr>
                <a:schemeClr val="lt1"/>
              </a:buClr>
              <a:buSzPts val="7700"/>
              <a:buNone/>
              <a:defRPr sz="7700">
                <a:solidFill>
                  <a:schemeClr val="lt1"/>
                </a:solidFill>
              </a:defRPr>
            </a:lvl8pPr>
            <a:lvl9pPr lvl="8">
              <a:spcBef>
                <a:spcPts val="0"/>
              </a:spcBef>
              <a:spcAft>
                <a:spcPts val="0"/>
              </a:spcAft>
              <a:buClr>
                <a:schemeClr val="lt1"/>
              </a:buClr>
              <a:buSzPts val="7700"/>
              <a:buNone/>
              <a:defRPr sz="7700">
                <a:solidFill>
                  <a:schemeClr val="lt1"/>
                </a:solidFill>
              </a:defRPr>
            </a:lvl9pPr>
          </a:lstStyle>
          <a:p/>
        </p:txBody>
      </p:sp>
      <p:sp>
        <p:nvSpPr>
          <p:cNvPr id="74" name="Google Shape;74;p21"/>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3" name="Shape 13"/>
        <p:cNvGrpSpPr/>
        <p:nvPr/>
      </p:nvGrpSpPr>
      <p:grpSpPr>
        <a:xfrm>
          <a:off x="0" y="0"/>
          <a:ext cx="0" cy="0"/>
          <a:chOff x="0" y="0"/>
          <a:chExt cx="0" cy="0"/>
        </a:xfrm>
      </p:grpSpPr>
      <p:sp>
        <p:nvSpPr>
          <p:cNvPr id="14" name="Google Shape;14;p3"/>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5" name="Shape 75"/>
        <p:cNvGrpSpPr/>
        <p:nvPr/>
      </p:nvGrpSpPr>
      <p:grpSpPr>
        <a:xfrm>
          <a:off x="0" y="0"/>
          <a:ext cx="0" cy="0"/>
          <a:chOff x="0" y="0"/>
          <a:chExt cx="0" cy="0"/>
        </a:xfrm>
      </p:grpSpPr>
      <p:sp>
        <p:nvSpPr>
          <p:cNvPr id="76" name="Google Shape;76;p22"/>
          <p:cNvSpPr/>
          <p:nvPr/>
        </p:nvSpPr>
        <p:spPr>
          <a:xfrm>
            <a:off x="7315200" y="160"/>
            <a:ext cx="7315200" cy="8229600"/>
          </a:xfrm>
          <a:prstGeom prst="rect">
            <a:avLst/>
          </a:prstGeom>
          <a:solidFill>
            <a:schemeClr val="dk1"/>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cxnSp>
        <p:nvCxnSpPr>
          <p:cNvPr id="77" name="Google Shape;77;p22"/>
          <p:cNvCxnSpPr/>
          <p:nvPr/>
        </p:nvCxnSpPr>
        <p:spPr>
          <a:xfrm>
            <a:off x="8047480" y="7192800"/>
            <a:ext cx="749400" cy="0"/>
          </a:xfrm>
          <a:prstGeom prst="straightConnector1">
            <a:avLst/>
          </a:prstGeom>
          <a:noFill/>
          <a:ln cap="flat" cmpd="sng" w="19050">
            <a:solidFill>
              <a:schemeClr val="lt1"/>
            </a:solidFill>
            <a:prstDash val="solid"/>
            <a:round/>
            <a:headEnd len="sm" w="sm" type="none"/>
            <a:tailEnd len="sm" w="sm" type="none"/>
          </a:ln>
        </p:spPr>
      </p:cxnSp>
      <p:sp>
        <p:nvSpPr>
          <p:cNvPr id="78" name="Google Shape;78;p22"/>
          <p:cNvSpPr txBox="1"/>
          <p:nvPr>
            <p:ph type="title"/>
          </p:nvPr>
        </p:nvSpPr>
        <p:spPr>
          <a:xfrm>
            <a:off x="424800" y="2200959"/>
            <a:ext cx="6472200" cy="2483100"/>
          </a:xfrm>
          <a:prstGeom prst="rect">
            <a:avLst/>
          </a:prstGeom>
        </p:spPr>
        <p:txBody>
          <a:bodyPr anchorCtr="0" anchor="b" bIns="146275" lIns="146275" spcFirstLastPara="1" rIns="146275" wrap="square" tIns="146275">
            <a:normAutofit/>
          </a:bodyPr>
          <a:lstStyle>
            <a:lvl1pPr lvl="0" algn="ctr">
              <a:spcBef>
                <a:spcPts val="0"/>
              </a:spcBef>
              <a:spcAft>
                <a:spcPts val="0"/>
              </a:spcAft>
              <a:buSzPts val="6100"/>
              <a:buNone/>
              <a:defRPr sz="6100"/>
            </a:lvl1pPr>
            <a:lvl2pPr lvl="1" algn="ctr">
              <a:spcBef>
                <a:spcPts val="0"/>
              </a:spcBef>
              <a:spcAft>
                <a:spcPts val="0"/>
              </a:spcAft>
              <a:buSzPts val="6100"/>
              <a:buNone/>
              <a:defRPr sz="6100"/>
            </a:lvl2pPr>
            <a:lvl3pPr lvl="2" algn="ctr">
              <a:spcBef>
                <a:spcPts val="0"/>
              </a:spcBef>
              <a:spcAft>
                <a:spcPts val="0"/>
              </a:spcAft>
              <a:buSzPts val="6100"/>
              <a:buNone/>
              <a:defRPr sz="6100"/>
            </a:lvl3pPr>
            <a:lvl4pPr lvl="3" algn="ctr">
              <a:spcBef>
                <a:spcPts val="0"/>
              </a:spcBef>
              <a:spcAft>
                <a:spcPts val="0"/>
              </a:spcAft>
              <a:buSzPts val="6100"/>
              <a:buNone/>
              <a:defRPr sz="6100"/>
            </a:lvl4pPr>
            <a:lvl5pPr lvl="4" algn="ctr">
              <a:spcBef>
                <a:spcPts val="0"/>
              </a:spcBef>
              <a:spcAft>
                <a:spcPts val="0"/>
              </a:spcAft>
              <a:buSzPts val="6100"/>
              <a:buNone/>
              <a:defRPr sz="6100"/>
            </a:lvl5pPr>
            <a:lvl6pPr lvl="5" algn="ctr">
              <a:spcBef>
                <a:spcPts val="0"/>
              </a:spcBef>
              <a:spcAft>
                <a:spcPts val="0"/>
              </a:spcAft>
              <a:buSzPts val="6100"/>
              <a:buNone/>
              <a:defRPr sz="6100"/>
            </a:lvl6pPr>
            <a:lvl7pPr lvl="6" algn="ctr">
              <a:spcBef>
                <a:spcPts val="0"/>
              </a:spcBef>
              <a:spcAft>
                <a:spcPts val="0"/>
              </a:spcAft>
              <a:buSzPts val="6100"/>
              <a:buNone/>
              <a:defRPr sz="6100"/>
            </a:lvl7pPr>
            <a:lvl8pPr lvl="7" algn="ctr">
              <a:spcBef>
                <a:spcPts val="0"/>
              </a:spcBef>
              <a:spcAft>
                <a:spcPts val="0"/>
              </a:spcAft>
              <a:buSzPts val="6100"/>
              <a:buNone/>
              <a:defRPr sz="6100"/>
            </a:lvl8pPr>
            <a:lvl9pPr lvl="8" algn="ctr">
              <a:spcBef>
                <a:spcPts val="0"/>
              </a:spcBef>
              <a:spcAft>
                <a:spcPts val="0"/>
              </a:spcAft>
              <a:buSzPts val="6100"/>
              <a:buNone/>
              <a:defRPr sz="6100"/>
            </a:lvl9pPr>
          </a:lstStyle>
          <a:p/>
        </p:txBody>
      </p:sp>
      <p:sp>
        <p:nvSpPr>
          <p:cNvPr id="79" name="Google Shape;79;p22"/>
          <p:cNvSpPr txBox="1"/>
          <p:nvPr>
            <p:ph idx="1" type="subTitle"/>
          </p:nvPr>
        </p:nvSpPr>
        <p:spPr>
          <a:xfrm>
            <a:off x="424800" y="4769801"/>
            <a:ext cx="6472200" cy="2152800"/>
          </a:xfrm>
          <a:prstGeom prst="rect">
            <a:avLst/>
          </a:prstGeom>
        </p:spPr>
        <p:txBody>
          <a:bodyPr anchorCtr="0" anchor="t" bIns="146275" lIns="146275" spcFirstLastPara="1" rIns="146275" wrap="square" tIns="146275">
            <a:norm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sz="2900"/>
            </a:lvl2pPr>
            <a:lvl3pPr lvl="2" algn="ctr">
              <a:lnSpc>
                <a:spcPct val="100000"/>
              </a:lnSpc>
              <a:spcBef>
                <a:spcPts val="0"/>
              </a:spcBef>
              <a:spcAft>
                <a:spcPts val="0"/>
              </a:spcAft>
              <a:buSzPts val="2900"/>
              <a:buNone/>
              <a:defRPr sz="2900"/>
            </a:lvl3pPr>
            <a:lvl4pPr lvl="3" algn="ctr">
              <a:lnSpc>
                <a:spcPct val="100000"/>
              </a:lnSpc>
              <a:spcBef>
                <a:spcPts val="0"/>
              </a:spcBef>
              <a:spcAft>
                <a:spcPts val="0"/>
              </a:spcAft>
              <a:buSzPts val="2900"/>
              <a:buNone/>
              <a:defRPr sz="2900"/>
            </a:lvl4pPr>
            <a:lvl5pPr lvl="4" algn="ctr">
              <a:lnSpc>
                <a:spcPct val="100000"/>
              </a:lnSpc>
              <a:spcBef>
                <a:spcPts val="0"/>
              </a:spcBef>
              <a:spcAft>
                <a:spcPts val="0"/>
              </a:spcAft>
              <a:buSzPts val="2900"/>
              <a:buNone/>
              <a:defRPr sz="2900"/>
            </a:lvl5pPr>
            <a:lvl6pPr lvl="5" algn="ctr">
              <a:lnSpc>
                <a:spcPct val="100000"/>
              </a:lnSpc>
              <a:spcBef>
                <a:spcPts val="0"/>
              </a:spcBef>
              <a:spcAft>
                <a:spcPts val="0"/>
              </a:spcAft>
              <a:buSzPts val="2900"/>
              <a:buNone/>
              <a:defRPr sz="2900"/>
            </a:lvl6pPr>
            <a:lvl7pPr lvl="6" algn="ctr">
              <a:lnSpc>
                <a:spcPct val="100000"/>
              </a:lnSpc>
              <a:spcBef>
                <a:spcPts val="0"/>
              </a:spcBef>
              <a:spcAft>
                <a:spcPts val="0"/>
              </a:spcAft>
              <a:buSzPts val="2900"/>
              <a:buNone/>
              <a:defRPr sz="2900"/>
            </a:lvl7pPr>
            <a:lvl8pPr lvl="7" algn="ctr">
              <a:lnSpc>
                <a:spcPct val="100000"/>
              </a:lnSpc>
              <a:spcBef>
                <a:spcPts val="0"/>
              </a:spcBef>
              <a:spcAft>
                <a:spcPts val="0"/>
              </a:spcAft>
              <a:buSzPts val="2900"/>
              <a:buNone/>
              <a:defRPr sz="2900"/>
            </a:lvl8pPr>
            <a:lvl9pPr lvl="8" algn="ctr">
              <a:lnSpc>
                <a:spcPct val="100000"/>
              </a:lnSpc>
              <a:spcBef>
                <a:spcPts val="0"/>
              </a:spcBef>
              <a:spcAft>
                <a:spcPts val="0"/>
              </a:spcAft>
              <a:buSzPts val="2900"/>
              <a:buNone/>
              <a:defRPr sz="2900"/>
            </a:lvl9pPr>
          </a:lstStyle>
          <a:p/>
        </p:txBody>
      </p:sp>
      <p:sp>
        <p:nvSpPr>
          <p:cNvPr id="80" name="Google Shape;80;p22"/>
          <p:cNvSpPr txBox="1"/>
          <p:nvPr>
            <p:ph idx="2" type="body"/>
          </p:nvPr>
        </p:nvSpPr>
        <p:spPr>
          <a:xfrm>
            <a:off x="7903200" y="1158720"/>
            <a:ext cx="6139200" cy="5912100"/>
          </a:xfrm>
          <a:prstGeom prst="rect">
            <a:avLst/>
          </a:prstGeom>
        </p:spPr>
        <p:txBody>
          <a:bodyPr anchorCtr="0" anchor="ctr" bIns="146275" lIns="146275" spcFirstLastPara="1" rIns="146275" wrap="square" tIns="146275">
            <a:normAutofit/>
          </a:bodyPr>
          <a:lstStyle>
            <a:lvl1pPr indent="-412750" lvl="0" marL="457200">
              <a:spcBef>
                <a:spcPts val="0"/>
              </a:spcBef>
              <a:spcAft>
                <a:spcPts val="0"/>
              </a:spcAft>
              <a:buClr>
                <a:schemeClr val="lt1"/>
              </a:buClr>
              <a:buSzPts val="2900"/>
              <a:buChar char="●"/>
              <a:defRPr>
                <a:solidFill>
                  <a:schemeClr val="lt1"/>
                </a:solidFill>
              </a:defRPr>
            </a:lvl1pPr>
            <a:lvl2pPr indent="-368300" lvl="1" marL="914400">
              <a:spcBef>
                <a:spcPts val="0"/>
              </a:spcBef>
              <a:spcAft>
                <a:spcPts val="0"/>
              </a:spcAft>
              <a:buClr>
                <a:schemeClr val="lt1"/>
              </a:buClr>
              <a:buSzPts val="2200"/>
              <a:buChar char="○"/>
              <a:defRPr>
                <a:solidFill>
                  <a:schemeClr val="lt1"/>
                </a:solidFill>
              </a:defRPr>
            </a:lvl2pPr>
            <a:lvl3pPr indent="-368300" lvl="2" marL="1371600">
              <a:spcBef>
                <a:spcPts val="0"/>
              </a:spcBef>
              <a:spcAft>
                <a:spcPts val="0"/>
              </a:spcAft>
              <a:buClr>
                <a:schemeClr val="lt1"/>
              </a:buClr>
              <a:buSzPts val="2200"/>
              <a:buChar char="■"/>
              <a:defRPr>
                <a:solidFill>
                  <a:schemeClr val="lt1"/>
                </a:solidFill>
              </a:defRPr>
            </a:lvl3pPr>
            <a:lvl4pPr indent="-368300" lvl="3" marL="1828800">
              <a:spcBef>
                <a:spcPts val="0"/>
              </a:spcBef>
              <a:spcAft>
                <a:spcPts val="0"/>
              </a:spcAft>
              <a:buClr>
                <a:schemeClr val="lt1"/>
              </a:buClr>
              <a:buSzPts val="2200"/>
              <a:buChar char="●"/>
              <a:defRPr>
                <a:solidFill>
                  <a:schemeClr val="lt1"/>
                </a:solidFill>
              </a:defRPr>
            </a:lvl4pPr>
            <a:lvl5pPr indent="-368300" lvl="4" marL="2286000">
              <a:spcBef>
                <a:spcPts val="0"/>
              </a:spcBef>
              <a:spcAft>
                <a:spcPts val="0"/>
              </a:spcAft>
              <a:buClr>
                <a:schemeClr val="lt1"/>
              </a:buClr>
              <a:buSzPts val="2200"/>
              <a:buChar char="○"/>
              <a:defRPr>
                <a:solidFill>
                  <a:schemeClr val="lt1"/>
                </a:solidFill>
              </a:defRPr>
            </a:lvl5pPr>
            <a:lvl6pPr indent="-368300" lvl="5" marL="2743200">
              <a:spcBef>
                <a:spcPts val="0"/>
              </a:spcBef>
              <a:spcAft>
                <a:spcPts val="0"/>
              </a:spcAft>
              <a:buClr>
                <a:schemeClr val="lt1"/>
              </a:buClr>
              <a:buSzPts val="2200"/>
              <a:buChar char="■"/>
              <a:defRPr>
                <a:solidFill>
                  <a:schemeClr val="lt1"/>
                </a:solidFill>
              </a:defRPr>
            </a:lvl6pPr>
            <a:lvl7pPr indent="-368300" lvl="6" marL="3200400">
              <a:spcBef>
                <a:spcPts val="0"/>
              </a:spcBef>
              <a:spcAft>
                <a:spcPts val="0"/>
              </a:spcAft>
              <a:buClr>
                <a:schemeClr val="lt1"/>
              </a:buClr>
              <a:buSzPts val="2200"/>
              <a:buChar char="●"/>
              <a:defRPr>
                <a:solidFill>
                  <a:schemeClr val="lt1"/>
                </a:solidFill>
              </a:defRPr>
            </a:lvl7pPr>
            <a:lvl8pPr indent="-368300" lvl="7" marL="3657600">
              <a:spcBef>
                <a:spcPts val="0"/>
              </a:spcBef>
              <a:spcAft>
                <a:spcPts val="0"/>
              </a:spcAft>
              <a:buClr>
                <a:schemeClr val="lt1"/>
              </a:buClr>
              <a:buSzPts val="2200"/>
              <a:buChar char="○"/>
              <a:defRPr>
                <a:solidFill>
                  <a:schemeClr val="lt1"/>
                </a:solidFill>
              </a:defRPr>
            </a:lvl8pPr>
            <a:lvl9pPr indent="-368300" lvl="8" marL="4114800">
              <a:spcBef>
                <a:spcPts val="0"/>
              </a:spcBef>
              <a:spcAft>
                <a:spcPts val="0"/>
              </a:spcAft>
              <a:buClr>
                <a:schemeClr val="lt1"/>
              </a:buClr>
              <a:buSzPts val="2200"/>
              <a:buChar char="■"/>
              <a:defRPr>
                <a:solidFill>
                  <a:schemeClr val="lt1"/>
                </a:solidFill>
              </a:defRPr>
            </a:lvl9pPr>
          </a:lstStyle>
          <a:p/>
        </p:txBody>
      </p:sp>
      <p:sp>
        <p:nvSpPr>
          <p:cNvPr id="81" name="Google Shape;81;p22"/>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2" name="Shape 82"/>
        <p:cNvGrpSpPr/>
        <p:nvPr/>
      </p:nvGrpSpPr>
      <p:grpSpPr>
        <a:xfrm>
          <a:off x="0" y="0"/>
          <a:ext cx="0" cy="0"/>
          <a:chOff x="0" y="0"/>
          <a:chExt cx="0" cy="0"/>
        </a:xfrm>
      </p:grpSpPr>
      <p:sp>
        <p:nvSpPr>
          <p:cNvPr id="83" name="Google Shape;83;p23"/>
          <p:cNvSpPr txBox="1"/>
          <p:nvPr>
            <p:ph idx="1" type="body"/>
          </p:nvPr>
        </p:nvSpPr>
        <p:spPr>
          <a:xfrm>
            <a:off x="511200" y="6773960"/>
            <a:ext cx="9598200" cy="958200"/>
          </a:xfrm>
          <a:prstGeom prst="rect">
            <a:avLst/>
          </a:prstGeom>
        </p:spPr>
        <p:txBody>
          <a:bodyPr anchorCtr="0" anchor="ctr" bIns="146275" lIns="146275" spcFirstLastPara="1" rIns="146275" wrap="square" tIns="146275">
            <a:normAutofit/>
          </a:bodyPr>
          <a:lstStyle>
            <a:lvl1pPr indent="-228600" lvl="0" marL="457200">
              <a:lnSpc>
                <a:spcPct val="100000"/>
              </a:lnSpc>
              <a:spcBef>
                <a:spcPts val="0"/>
              </a:spcBef>
              <a:spcAft>
                <a:spcPts val="0"/>
              </a:spcAft>
              <a:buClr>
                <a:schemeClr val="accent3"/>
              </a:buClr>
              <a:buSzPts val="2900"/>
              <a:buFont typeface="Alfa Slab One"/>
              <a:buNone/>
              <a:defRPr>
                <a:solidFill>
                  <a:schemeClr val="accent3"/>
                </a:solidFill>
                <a:latin typeface="Alfa Slab One"/>
                <a:ea typeface="Alfa Slab One"/>
                <a:cs typeface="Alfa Slab One"/>
                <a:sym typeface="Alfa Slab One"/>
              </a:defRPr>
            </a:lvl1pPr>
          </a:lstStyle>
          <a:p/>
        </p:txBody>
      </p:sp>
      <p:sp>
        <p:nvSpPr>
          <p:cNvPr id="84" name="Google Shape;84;p23"/>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5" name="Shape 85"/>
        <p:cNvGrpSpPr/>
        <p:nvPr/>
      </p:nvGrpSpPr>
      <p:grpSpPr>
        <a:xfrm>
          <a:off x="0" y="0"/>
          <a:ext cx="0" cy="0"/>
          <a:chOff x="0" y="0"/>
          <a:chExt cx="0" cy="0"/>
        </a:xfrm>
      </p:grpSpPr>
      <p:sp>
        <p:nvSpPr>
          <p:cNvPr id="86" name="Google Shape;86;p24"/>
          <p:cNvSpPr txBox="1"/>
          <p:nvPr>
            <p:ph hasCustomPrompt="1" type="title"/>
          </p:nvPr>
        </p:nvSpPr>
        <p:spPr>
          <a:xfrm>
            <a:off x="498720" y="1868680"/>
            <a:ext cx="13632900" cy="3168000"/>
          </a:xfrm>
          <a:prstGeom prst="rect">
            <a:avLst/>
          </a:prstGeom>
        </p:spPr>
        <p:txBody>
          <a:bodyPr anchorCtr="0" anchor="ctr" bIns="146275" lIns="146275" spcFirstLastPara="1" rIns="146275" wrap="square" tIns="146275">
            <a:normAutofit/>
          </a:bodyPr>
          <a:lstStyle>
            <a:lvl1pPr lvl="0" algn="ctr">
              <a:spcBef>
                <a:spcPts val="0"/>
              </a:spcBef>
              <a:spcAft>
                <a:spcPts val="0"/>
              </a:spcAft>
              <a:buClr>
                <a:schemeClr val="dk1"/>
              </a:buClr>
              <a:buSzPts val="17600"/>
              <a:buNone/>
              <a:defRPr sz="17600">
                <a:solidFill>
                  <a:schemeClr val="dk1"/>
                </a:solidFill>
              </a:defRPr>
            </a:lvl1pPr>
            <a:lvl2pPr lvl="1" algn="ctr">
              <a:spcBef>
                <a:spcPts val="0"/>
              </a:spcBef>
              <a:spcAft>
                <a:spcPts val="0"/>
              </a:spcAft>
              <a:buClr>
                <a:schemeClr val="dk1"/>
              </a:buClr>
              <a:buSzPts val="17600"/>
              <a:buNone/>
              <a:defRPr sz="17600">
                <a:solidFill>
                  <a:schemeClr val="dk1"/>
                </a:solidFill>
              </a:defRPr>
            </a:lvl2pPr>
            <a:lvl3pPr lvl="2" algn="ctr">
              <a:spcBef>
                <a:spcPts val="0"/>
              </a:spcBef>
              <a:spcAft>
                <a:spcPts val="0"/>
              </a:spcAft>
              <a:buClr>
                <a:schemeClr val="dk1"/>
              </a:buClr>
              <a:buSzPts val="17600"/>
              <a:buNone/>
              <a:defRPr sz="17600">
                <a:solidFill>
                  <a:schemeClr val="dk1"/>
                </a:solidFill>
              </a:defRPr>
            </a:lvl3pPr>
            <a:lvl4pPr lvl="3" algn="ctr">
              <a:spcBef>
                <a:spcPts val="0"/>
              </a:spcBef>
              <a:spcAft>
                <a:spcPts val="0"/>
              </a:spcAft>
              <a:buClr>
                <a:schemeClr val="dk1"/>
              </a:buClr>
              <a:buSzPts val="17600"/>
              <a:buNone/>
              <a:defRPr sz="17600">
                <a:solidFill>
                  <a:schemeClr val="dk1"/>
                </a:solidFill>
              </a:defRPr>
            </a:lvl4pPr>
            <a:lvl5pPr lvl="4" algn="ctr">
              <a:spcBef>
                <a:spcPts val="0"/>
              </a:spcBef>
              <a:spcAft>
                <a:spcPts val="0"/>
              </a:spcAft>
              <a:buClr>
                <a:schemeClr val="dk1"/>
              </a:buClr>
              <a:buSzPts val="17600"/>
              <a:buNone/>
              <a:defRPr sz="17600">
                <a:solidFill>
                  <a:schemeClr val="dk1"/>
                </a:solidFill>
              </a:defRPr>
            </a:lvl5pPr>
            <a:lvl6pPr lvl="5" algn="ctr">
              <a:spcBef>
                <a:spcPts val="0"/>
              </a:spcBef>
              <a:spcAft>
                <a:spcPts val="0"/>
              </a:spcAft>
              <a:buClr>
                <a:schemeClr val="dk1"/>
              </a:buClr>
              <a:buSzPts val="17600"/>
              <a:buNone/>
              <a:defRPr sz="17600">
                <a:solidFill>
                  <a:schemeClr val="dk1"/>
                </a:solidFill>
              </a:defRPr>
            </a:lvl6pPr>
            <a:lvl7pPr lvl="6" algn="ctr">
              <a:spcBef>
                <a:spcPts val="0"/>
              </a:spcBef>
              <a:spcAft>
                <a:spcPts val="0"/>
              </a:spcAft>
              <a:buClr>
                <a:schemeClr val="dk1"/>
              </a:buClr>
              <a:buSzPts val="17600"/>
              <a:buNone/>
              <a:defRPr sz="17600">
                <a:solidFill>
                  <a:schemeClr val="dk1"/>
                </a:solidFill>
              </a:defRPr>
            </a:lvl7pPr>
            <a:lvl8pPr lvl="7" algn="ctr">
              <a:spcBef>
                <a:spcPts val="0"/>
              </a:spcBef>
              <a:spcAft>
                <a:spcPts val="0"/>
              </a:spcAft>
              <a:buClr>
                <a:schemeClr val="dk1"/>
              </a:buClr>
              <a:buSzPts val="17600"/>
              <a:buNone/>
              <a:defRPr sz="17600">
                <a:solidFill>
                  <a:schemeClr val="dk1"/>
                </a:solidFill>
              </a:defRPr>
            </a:lvl8pPr>
            <a:lvl9pPr lvl="8" algn="ctr">
              <a:spcBef>
                <a:spcPts val="0"/>
              </a:spcBef>
              <a:spcAft>
                <a:spcPts val="0"/>
              </a:spcAft>
              <a:buClr>
                <a:schemeClr val="dk1"/>
              </a:buClr>
              <a:buSzPts val="17600"/>
              <a:buNone/>
              <a:defRPr sz="17600">
                <a:solidFill>
                  <a:schemeClr val="dk1"/>
                </a:solidFill>
              </a:defRPr>
            </a:lvl9pPr>
          </a:lstStyle>
          <a:p>
            <a:r>
              <a:t>xx%</a:t>
            </a:r>
          </a:p>
        </p:txBody>
      </p:sp>
      <p:sp>
        <p:nvSpPr>
          <p:cNvPr id="87" name="Google Shape;87;p24"/>
          <p:cNvSpPr txBox="1"/>
          <p:nvPr>
            <p:ph idx="1" type="body"/>
          </p:nvPr>
        </p:nvSpPr>
        <p:spPr>
          <a:xfrm>
            <a:off x="498720" y="5158800"/>
            <a:ext cx="13632900" cy="1714500"/>
          </a:xfrm>
          <a:prstGeom prst="rect">
            <a:avLst/>
          </a:prstGeom>
        </p:spPr>
        <p:txBody>
          <a:bodyPr anchorCtr="0" anchor="t" bIns="146275" lIns="146275" spcFirstLastPara="1" rIns="146275" wrap="square" tIns="146275">
            <a:normAutofit/>
          </a:bodyPr>
          <a:lstStyle>
            <a:lvl1pPr indent="-412750" lvl="0" marL="457200" algn="ctr">
              <a:spcBef>
                <a:spcPts val="0"/>
              </a:spcBef>
              <a:spcAft>
                <a:spcPts val="0"/>
              </a:spcAft>
              <a:buSzPts val="2900"/>
              <a:buChar char="●"/>
              <a:defRPr/>
            </a:lvl1pPr>
            <a:lvl2pPr indent="-368300" lvl="1" marL="914400" algn="ctr">
              <a:spcBef>
                <a:spcPts val="0"/>
              </a:spcBef>
              <a:spcAft>
                <a:spcPts val="0"/>
              </a:spcAft>
              <a:buSzPts val="2200"/>
              <a:buChar char="○"/>
              <a:defRPr/>
            </a:lvl2pPr>
            <a:lvl3pPr indent="-368300" lvl="2" marL="1371600" algn="ctr">
              <a:spcBef>
                <a:spcPts val="0"/>
              </a:spcBef>
              <a:spcAft>
                <a:spcPts val="0"/>
              </a:spcAft>
              <a:buSzPts val="2200"/>
              <a:buChar char="■"/>
              <a:defRPr/>
            </a:lvl3pPr>
            <a:lvl4pPr indent="-368300" lvl="3" marL="1828800" algn="ctr">
              <a:spcBef>
                <a:spcPts val="0"/>
              </a:spcBef>
              <a:spcAft>
                <a:spcPts val="0"/>
              </a:spcAft>
              <a:buSzPts val="2200"/>
              <a:buChar char="●"/>
              <a:defRPr/>
            </a:lvl4pPr>
            <a:lvl5pPr indent="-368300" lvl="4" marL="2286000" algn="ctr">
              <a:spcBef>
                <a:spcPts val="0"/>
              </a:spcBef>
              <a:spcAft>
                <a:spcPts val="0"/>
              </a:spcAft>
              <a:buSzPts val="2200"/>
              <a:buChar char="○"/>
              <a:defRPr/>
            </a:lvl5pPr>
            <a:lvl6pPr indent="-368300" lvl="5" marL="2743200" algn="ctr">
              <a:spcBef>
                <a:spcPts val="0"/>
              </a:spcBef>
              <a:spcAft>
                <a:spcPts val="0"/>
              </a:spcAft>
              <a:buSzPts val="2200"/>
              <a:buChar char="■"/>
              <a:defRPr/>
            </a:lvl6pPr>
            <a:lvl7pPr indent="-368300" lvl="6" marL="3200400" algn="ctr">
              <a:spcBef>
                <a:spcPts val="0"/>
              </a:spcBef>
              <a:spcAft>
                <a:spcPts val="0"/>
              </a:spcAft>
              <a:buSzPts val="2200"/>
              <a:buChar char="●"/>
              <a:defRPr/>
            </a:lvl7pPr>
            <a:lvl8pPr indent="-368300" lvl="7" marL="3657600" algn="ctr">
              <a:spcBef>
                <a:spcPts val="0"/>
              </a:spcBef>
              <a:spcAft>
                <a:spcPts val="0"/>
              </a:spcAft>
              <a:buSzPts val="2200"/>
              <a:buChar char="○"/>
              <a:defRPr/>
            </a:lvl8pPr>
            <a:lvl9pPr indent="-368300" lvl="8" marL="4114800" algn="ctr">
              <a:spcBef>
                <a:spcPts val="0"/>
              </a:spcBef>
              <a:spcAft>
                <a:spcPts val="0"/>
              </a:spcAft>
              <a:buSzPts val="2200"/>
              <a:buChar char="■"/>
              <a:defRPr/>
            </a:lvl9pPr>
          </a:lstStyle>
          <a:p/>
        </p:txBody>
      </p:sp>
      <p:sp>
        <p:nvSpPr>
          <p:cNvPr id="88" name="Google Shape;88;p24"/>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9" name="Shape 89"/>
        <p:cNvGrpSpPr/>
        <p:nvPr/>
      </p:nvGrpSpPr>
      <p:grpSpPr>
        <a:xfrm>
          <a:off x="0" y="0"/>
          <a:ext cx="0" cy="0"/>
          <a:chOff x="0" y="0"/>
          <a:chExt cx="0" cy="0"/>
        </a:xfrm>
      </p:grpSpPr>
      <p:sp>
        <p:nvSpPr>
          <p:cNvPr id="90" name="Google Shape;90;p25"/>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16" name="Shape 16"/>
        <p:cNvGrpSpPr/>
        <p:nvPr/>
      </p:nvGrpSpPr>
      <p:grpSpPr>
        <a:xfrm>
          <a:off x="0" y="0"/>
          <a:ext cx="0" cy="0"/>
          <a:chOff x="0" y="0"/>
          <a:chExt cx="0" cy="0"/>
        </a:xfrm>
      </p:grpSpPr>
      <p:sp>
        <p:nvSpPr>
          <p:cNvPr id="17" name="Google Shape;17;p4"/>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4"/>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19" name="Shape 19"/>
        <p:cNvGrpSpPr/>
        <p:nvPr/>
      </p:nvGrpSpPr>
      <p:grpSpPr>
        <a:xfrm>
          <a:off x="0" y="0"/>
          <a:ext cx="0" cy="0"/>
          <a:chOff x="0" y="0"/>
          <a:chExt cx="0" cy="0"/>
        </a:xfrm>
      </p:grpSpPr>
      <p:sp>
        <p:nvSpPr>
          <p:cNvPr id="20" name="Google Shape;20;p5"/>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5"/>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22" name="Shape 22"/>
        <p:cNvGrpSpPr/>
        <p:nvPr/>
      </p:nvGrpSpPr>
      <p:grpSpPr>
        <a:xfrm>
          <a:off x="0" y="0"/>
          <a:ext cx="0" cy="0"/>
          <a:chOff x="0" y="0"/>
          <a:chExt cx="0" cy="0"/>
        </a:xfrm>
      </p:grpSpPr>
      <p:sp>
        <p:nvSpPr>
          <p:cNvPr id="23" name="Google Shape;23;p6"/>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6"/>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25" name="Shape 25"/>
        <p:cNvGrpSpPr/>
        <p:nvPr/>
      </p:nvGrpSpPr>
      <p:grpSpPr>
        <a:xfrm>
          <a:off x="0" y="0"/>
          <a:ext cx="0" cy="0"/>
          <a:chOff x="0" y="0"/>
          <a:chExt cx="0" cy="0"/>
        </a:xfrm>
      </p:grpSpPr>
      <p:sp>
        <p:nvSpPr>
          <p:cNvPr id="26" name="Google Shape;26;p7"/>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7"/>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28" name="Shape 28"/>
        <p:cNvGrpSpPr/>
        <p:nvPr/>
      </p:nvGrpSpPr>
      <p:grpSpPr>
        <a:xfrm>
          <a:off x="0" y="0"/>
          <a:ext cx="0" cy="0"/>
          <a:chOff x="0" y="0"/>
          <a:chExt cx="0" cy="0"/>
        </a:xfrm>
      </p:grpSpPr>
      <p:sp>
        <p:nvSpPr>
          <p:cNvPr id="29" name="Google Shape;29;p8"/>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8"/>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31" name="Shape 31"/>
        <p:cNvGrpSpPr/>
        <p:nvPr/>
      </p:nvGrpSpPr>
      <p:grpSpPr>
        <a:xfrm>
          <a:off x="0" y="0"/>
          <a:ext cx="0" cy="0"/>
          <a:chOff x="0" y="0"/>
          <a:chExt cx="0" cy="0"/>
        </a:xfrm>
      </p:grpSpPr>
      <p:sp>
        <p:nvSpPr>
          <p:cNvPr id="32" name="Google Shape;32;p9"/>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9"/>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p:cSld name="Slide 9 master">
    <p:spTree>
      <p:nvGrpSpPr>
        <p:cNvPr id="34" name="Shape 34"/>
        <p:cNvGrpSpPr/>
        <p:nvPr/>
      </p:nvGrpSpPr>
      <p:grpSpPr>
        <a:xfrm>
          <a:off x="0" y="0"/>
          <a:ext cx="0" cy="0"/>
          <a:chOff x="0" y="0"/>
          <a:chExt cx="0" cy="0"/>
        </a:xfrm>
      </p:grpSpPr>
      <p:sp>
        <p:nvSpPr>
          <p:cNvPr id="35" name="Google Shape;35;p10"/>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10"/>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2" Type="http://schemas.openxmlformats.org/officeDocument/2006/relationships/theme" Target="../theme/theme3.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ameday">
    <p:bg>
      <p:bgPr>
        <a:solidFill>
          <a:schemeClr val="lt1"/>
        </a:solidFill>
      </p:bgPr>
    </p:bg>
    <p:spTree>
      <p:nvGrpSpPr>
        <p:cNvPr id="44" name="Shape 44"/>
        <p:cNvGrpSpPr/>
        <p:nvPr/>
      </p:nvGrpSpPr>
      <p:grpSpPr>
        <a:xfrm>
          <a:off x="0" y="0"/>
          <a:ext cx="0" cy="0"/>
          <a:chOff x="0" y="0"/>
          <a:chExt cx="0" cy="0"/>
        </a:xfrm>
      </p:grpSpPr>
      <p:sp>
        <p:nvSpPr>
          <p:cNvPr id="45" name="Google Shape;45;p14"/>
          <p:cNvSpPr txBox="1"/>
          <p:nvPr>
            <p:ph type="title"/>
          </p:nvPr>
        </p:nvSpPr>
        <p:spPr>
          <a:xfrm>
            <a:off x="498720" y="712040"/>
            <a:ext cx="13632900" cy="916200"/>
          </a:xfrm>
          <a:prstGeom prst="rect">
            <a:avLst/>
          </a:prstGeom>
          <a:noFill/>
          <a:ln>
            <a:noFill/>
          </a:ln>
        </p:spPr>
        <p:txBody>
          <a:bodyPr anchorCtr="0" anchor="t" bIns="146275" lIns="146275" spcFirstLastPara="1" rIns="146275" wrap="square" tIns="146275">
            <a:normAutofit/>
          </a:bodyPr>
          <a:lstStyle>
            <a:lvl1pPr lvl="0">
              <a:spcBef>
                <a:spcPts val="0"/>
              </a:spcBef>
              <a:spcAft>
                <a:spcPts val="0"/>
              </a:spcAft>
              <a:buClr>
                <a:schemeClr val="accent3"/>
              </a:buClr>
              <a:buSzPts val="4800"/>
              <a:buFont typeface="Alfa Slab One"/>
              <a:buNone/>
              <a:defRPr sz="4800">
                <a:solidFill>
                  <a:schemeClr val="accent3"/>
                </a:solidFill>
                <a:latin typeface="Alfa Slab One"/>
                <a:ea typeface="Alfa Slab One"/>
                <a:cs typeface="Alfa Slab One"/>
                <a:sym typeface="Alfa Slab One"/>
              </a:defRPr>
            </a:lvl1pPr>
            <a:lvl2pPr lvl="1">
              <a:spcBef>
                <a:spcPts val="0"/>
              </a:spcBef>
              <a:spcAft>
                <a:spcPts val="0"/>
              </a:spcAft>
              <a:buClr>
                <a:schemeClr val="accent3"/>
              </a:buClr>
              <a:buSzPts val="4800"/>
              <a:buFont typeface="Alfa Slab One"/>
              <a:buNone/>
              <a:defRPr sz="4800">
                <a:solidFill>
                  <a:schemeClr val="accent3"/>
                </a:solidFill>
                <a:latin typeface="Alfa Slab One"/>
                <a:ea typeface="Alfa Slab One"/>
                <a:cs typeface="Alfa Slab One"/>
                <a:sym typeface="Alfa Slab One"/>
              </a:defRPr>
            </a:lvl2pPr>
            <a:lvl3pPr lvl="2">
              <a:spcBef>
                <a:spcPts val="0"/>
              </a:spcBef>
              <a:spcAft>
                <a:spcPts val="0"/>
              </a:spcAft>
              <a:buClr>
                <a:schemeClr val="accent3"/>
              </a:buClr>
              <a:buSzPts val="4800"/>
              <a:buFont typeface="Alfa Slab One"/>
              <a:buNone/>
              <a:defRPr sz="4800">
                <a:solidFill>
                  <a:schemeClr val="accent3"/>
                </a:solidFill>
                <a:latin typeface="Alfa Slab One"/>
                <a:ea typeface="Alfa Slab One"/>
                <a:cs typeface="Alfa Slab One"/>
                <a:sym typeface="Alfa Slab One"/>
              </a:defRPr>
            </a:lvl3pPr>
            <a:lvl4pPr lvl="3">
              <a:spcBef>
                <a:spcPts val="0"/>
              </a:spcBef>
              <a:spcAft>
                <a:spcPts val="0"/>
              </a:spcAft>
              <a:buClr>
                <a:schemeClr val="accent3"/>
              </a:buClr>
              <a:buSzPts val="4800"/>
              <a:buFont typeface="Alfa Slab One"/>
              <a:buNone/>
              <a:defRPr sz="4800">
                <a:solidFill>
                  <a:schemeClr val="accent3"/>
                </a:solidFill>
                <a:latin typeface="Alfa Slab One"/>
                <a:ea typeface="Alfa Slab One"/>
                <a:cs typeface="Alfa Slab One"/>
                <a:sym typeface="Alfa Slab One"/>
              </a:defRPr>
            </a:lvl4pPr>
            <a:lvl5pPr lvl="4">
              <a:spcBef>
                <a:spcPts val="0"/>
              </a:spcBef>
              <a:spcAft>
                <a:spcPts val="0"/>
              </a:spcAft>
              <a:buClr>
                <a:schemeClr val="accent3"/>
              </a:buClr>
              <a:buSzPts val="4800"/>
              <a:buFont typeface="Alfa Slab One"/>
              <a:buNone/>
              <a:defRPr sz="4800">
                <a:solidFill>
                  <a:schemeClr val="accent3"/>
                </a:solidFill>
                <a:latin typeface="Alfa Slab One"/>
                <a:ea typeface="Alfa Slab One"/>
                <a:cs typeface="Alfa Slab One"/>
                <a:sym typeface="Alfa Slab One"/>
              </a:defRPr>
            </a:lvl5pPr>
            <a:lvl6pPr lvl="5">
              <a:spcBef>
                <a:spcPts val="0"/>
              </a:spcBef>
              <a:spcAft>
                <a:spcPts val="0"/>
              </a:spcAft>
              <a:buClr>
                <a:schemeClr val="accent3"/>
              </a:buClr>
              <a:buSzPts val="4800"/>
              <a:buFont typeface="Alfa Slab One"/>
              <a:buNone/>
              <a:defRPr sz="4800">
                <a:solidFill>
                  <a:schemeClr val="accent3"/>
                </a:solidFill>
                <a:latin typeface="Alfa Slab One"/>
                <a:ea typeface="Alfa Slab One"/>
                <a:cs typeface="Alfa Slab One"/>
                <a:sym typeface="Alfa Slab One"/>
              </a:defRPr>
            </a:lvl6pPr>
            <a:lvl7pPr lvl="6">
              <a:spcBef>
                <a:spcPts val="0"/>
              </a:spcBef>
              <a:spcAft>
                <a:spcPts val="0"/>
              </a:spcAft>
              <a:buClr>
                <a:schemeClr val="accent3"/>
              </a:buClr>
              <a:buSzPts val="4800"/>
              <a:buFont typeface="Alfa Slab One"/>
              <a:buNone/>
              <a:defRPr sz="4800">
                <a:solidFill>
                  <a:schemeClr val="accent3"/>
                </a:solidFill>
                <a:latin typeface="Alfa Slab One"/>
                <a:ea typeface="Alfa Slab One"/>
                <a:cs typeface="Alfa Slab One"/>
                <a:sym typeface="Alfa Slab One"/>
              </a:defRPr>
            </a:lvl7pPr>
            <a:lvl8pPr lvl="7">
              <a:spcBef>
                <a:spcPts val="0"/>
              </a:spcBef>
              <a:spcAft>
                <a:spcPts val="0"/>
              </a:spcAft>
              <a:buClr>
                <a:schemeClr val="accent3"/>
              </a:buClr>
              <a:buSzPts val="4800"/>
              <a:buFont typeface="Alfa Slab One"/>
              <a:buNone/>
              <a:defRPr sz="4800">
                <a:solidFill>
                  <a:schemeClr val="accent3"/>
                </a:solidFill>
                <a:latin typeface="Alfa Slab One"/>
                <a:ea typeface="Alfa Slab One"/>
                <a:cs typeface="Alfa Slab One"/>
                <a:sym typeface="Alfa Slab One"/>
              </a:defRPr>
            </a:lvl8pPr>
            <a:lvl9pPr lvl="8">
              <a:spcBef>
                <a:spcPts val="0"/>
              </a:spcBef>
              <a:spcAft>
                <a:spcPts val="0"/>
              </a:spcAft>
              <a:buClr>
                <a:schemeClr val="accent3"/>
              </a:buClr>
              <a:buSzPts val="4800"/>
              <a:buFont typeface="Alfa Slab One"/>
              <a:buNone/>
              <a:defRPr sz="4800">
                <a:solidFill>
                  <a:schemeClr val="accent3"/>
                </a:solidFill>
                <a:latin typeface="Alfa Slab One"/>
                <a:ea typeface="Alfa Slab One"/>
                <a:cs typeface="Alfa Slab One"/>
                <a:sym typeface="Alfa Slab One"/>
              </a:defRPr>
            </a:lvl9pPr>
          </a:lstStyle>
          <a:p/>
        </p:txBody>
      </p:sp>
      <p:sp>
        <p:nvSpPr>
          <p:cNvPr id="46" name="Google Shape;46;p14"/>
          <p:cNvSpPr txBox="1"/>
          <p:nvPr>
            <p:ph idx="1" type="body"/>
          </p:nvPr>
        </p:nvSpPr>
        <p:spPr>
          <a:xfrm>
            <a:off x="498720" y="1843960"/>
            <a:ext cx="13632900" cy="5466300"/>
          </a:xfrm>
          <a:prstGeom prst="rect">
            <a:avLst/>
          </a:prstGeom>
          <a:noFill/>
          <a:ln>
            <a:noFill/>
          </a:ln>
        </p:spPr>
        <p:txBody>
          <a:bodyPr anchorCtr="0" anchor="t" bIns="146275" lIns="146275" spcFirstLastPara="1" rIns="146275" wrap="square" tIns="146275">
            <a:normAutofit/>
          </a:bodyPr>
          <a:lstStyle>
            <a:lvl1pPr indent="-412750" lvl="0" marL="457200">
              <a:lnSpc>
                <a:spcPct val="115000"/>
              </a:lnSpc>
              <a:spcBef>
                <a:spcPts val="0"/>
              </a:spcBef>
              <a:spcAft>
                <a:spcPts val="0"/>
              </a:spcAft>
              <a:buClr>
                <a:schemeClr val="dk2"/>
              </a:buClr>
              <a:buSzPts val="2900"/>
              <a:buFont typeface="Proxima Nova"/>
              <a:buChar char="●"/>
              <a:defRPr sz="2900">
                <a:solidFill>
                  <a:schemeClr val="dk2"/>
                </a:solidFill>
                <a:latin typeface="Proxima Nova"/>
                <a:ea typeface="Proxima Nova"/>
                <a:cs typeface="Proxima Nova"/>
                <a:sym typeface="Proxima Nova"/>
              </a:defRPr>
            </a:lvl1pPr>
            <a:lvl2pPr indent="-368300" lvl="1" marL="914400">
              <a:lnSpc>
                <a:spcPct val="115000"/>
              </a:lnSpc>
              <a:spcBef>
                <a:spcPts val="0"/>
              </a:spcBef>
              <a:spcAft>
                <a:spcPts val="0"/>
              </a:spcAft>
              <a:buClr>
                <a:schemeClr val="dk2"/>
              </a:buClr>
              <a:buSzPts val="2200"/>
              <a:buFont typeface="Proxima Nova"/>
              <a:buChar char="○"/>
              <a:defRPr sz="2200">
                <a:solidFill>
                  <a:schemeClr val="dk2"/>
                </a:solidFill>
                <a:latin typeface="Proxima Nova"/>
                <a:ea typeface="Proxima Nova"/>
                <a:cs typeface="Proxima Nova"/>
                <a:sym typeface="Proxima Nova"/>
              </a:defRPr>
            </a:lvl2pPr>
            <a:lvl3pPr indent="-368300" lvl="2" marL="1371600">
              <a:lnSpc>
                <a:spcPct val="115000"/>
              </a:lnSpc>
              <a:spcBef>
                <a:spcPts val="0"/>
              </a:spcBef>
              <a:spcAft>
                <a:spcPts val="0"/>
              </a:spcAft>
              <a:buClr>
                <a:schemeClr val="dk2"/>
              </a:buClr>
              <a:buSzPts val="2200"/>
              <a:buFont typeface="Proxima Nova"/>
              <a:buChar char="■"/>
              <a:defRPr sz="2200">
                <a:solidFill>
                  <a:schemeClr val="dk2"/>
                </a:solidFill>
                <a:latin typeface="Proxima Nova"/>
                <a:ea typeface="Proxima Nova"/>
                <a:cs typeface="Proxima Nova"/>
                <a:sym typeface="Proxima Nova"/>
              </a:defRPr>
            </a:lvl3pPr>
            <a:lvl4pPr indent="-368300" lvl="3" marL="1828800">
              <a:lnSpc>
                <a:spcPct val="115000"/>
              </a:lnSpc>
              <a:spcBef>
                <a:spcPts val="0"/>
              </a:spcBef>
              <a:spcAft>
                <a:spcPts val="0"/>
              </a:spcAft>
              <a:buClr>
                <a:schemeClr val="dk2"/>
              </a:buClr>
              <a:buSzPts val="2200"/>
              <a:buFont typeface="Proxima Nova"/>
              <a:buChar char="●"/>
              <a:defRPr sz="2200">
                <a:solidFill>
                  <a:schemeClr val="dk2"/>
                </a:solidFill>
                <a:latin typeface="Proxima Nova"/>
                <a:ea typeface="Proxima Nova"/>
                <a:cs typeface="Proxima Nova"/>
                <a:sym typeface="Proxima Nova"/>
              </a:defRPr>
            </a:lvl4pPr>
            <a:lvl5pPr indent="-368300" lvl="4" marL="2286000">
              <a:lnSpc>
                <a:spcPct val="115000"/>
              </a:lnSpc>
              <a:spcBef>
                <a:spcPts val="0"/>
              </a:spcBef>
              <a:spcAft>
                <a:spcPts val="0"/>
              </a:spcAft>
              <a:buClr>
                <a:schemeClr val="dk2"/>
              </a:buClr>
              <a:buSzPts val="2200"/>
              <a:buFont typeface="Proxima Nova"/>
              <a:buChar char="○"/>
              <a:defRPr sz="2200">
                <a:solidFill>
                  <a:schemeClr val="dk2"/>
                </a:solidFill>
                <a:latin typeface="Proxima Nova"/>
                <a:ea typeface="Proxima Nova"/>
                <a:cs typeface="Proxima Nova"/>
                <a:sym typeface="Proxima Nova"/>
              </a:defRPr>
            </a:lvl5pPr>
            <a:lvl6pPr indent="-368300" lvl="5" marL="2743200">
              <a:lnSpc>
                <a:spcPct val="115000"/>
              </a:lnSpc>
              <a:spcBef>
                <a:spcPts val="0"/>
              </a:spcBef>
              <a:spcAft>
                <a:spcPts val="0"/>
              </a:spcAft>
              <a:buClr>
                <a:schemeClr val="dk2"/>
              </a:buClr>
              <a:buSzPts val="2200"/>
              <a:buFont typeface="Proxima Nova"/>
              <a:buChar char="■"/>
              <a:defRPr sz="2200">
                <a:solidFill>
                  <a:schemeClr val="dk2"/>
                </a:solidFill>
                <a:latin typeface="Proxima Nova"/>
                <a:ea typeface="Proxima Nova"/>
                <a:cs typeface="Proxima Nova"/>
                <a:sym typeface="Proxima Nova"/>
              </a:defRPr>
            </a:lvl6pPr>
            <a:lvl7pPr indent="-368300" lvl="6" marL="3200400">
              <a:lnSpc>
                <a:spcPct val="115000"/>
              </a:lnSpc>
              <a:spcBef>
                <a:spcPts val="0"/>
              </a:spcBef>
              <a:spcAft>
                <a:spcPts val="0"/>
              </a:spcAft>
              <a:buClr>
                <a:schemeClr val="dk2"/>
              </a:buClr>
              <a:buSzPts val="2200"/>
              <a:buFont typeface="Proxima Nova"/>
              <a:buChar char="●"/>
              <a:defRPr sz="2200">
                <a:solidFill>
                  <a:schemeClr val="dk2"/>
                </a:solidFill>
                <a:latin typeface="Proxima Nova"/>
                <a:ea typeface="Proxima Nova"/>
                <a:cs typeface="Proxima Nova"/>
                <a:sym typeface="Proxima Nova"/>
              </a:defRPr>
            </a:lvl7pPr>
            <a:lvl8pPr indent="-368300" lvl="7" marL="3657600">
              <a:lnSpc>
                <a:spcPct val="115000"/>
              </a:lnSpc>
              <a:spcBef>
                <a:spcPts val="0"/>
              </a:spcBef>
              <a:spcAft>
                <a:spcPts val="0"/>
              </a:spcAft>
              <a:buClr>
                <a:schemeClr val="dk2"/>
              </a:buClr>
              <a:buSzPts val="2200"/>
              <a:buFont typeface="Proxima Nova"/>
              <a:buChar char="○"/>
              <a:defRPr sz="2200">
                <a:solidFill>
                  <a:schemeClr val="dk2"/>
                </a:solidFill>
                <a:latin typeface="Proxima Nova"/>
                <a:ea typeface="Proxima Nova"/>
                <a:cs typeface="Proxima Nova"/>
                <a:sym typeface="Proxima Nova"/>
              </a:defRPr>
            </a:lvl8pPr>
            <a:lvl9pPr indent="-368300" lvl="8" marL="4114800">
              <a:lnSpc>
                <a:spcPct val="115000"/>
              </a:lnSpc>
              <a:spcBef>
                <a:spcPts val="0"/>
              </a:spcBef>
              <a:spcAft>
                <a:spcPts val="0"/>
              </a:spcAft>
              <a:buClr>
                <a:schemeClr val="dk2"/>
              </a:buClr>
              <a:buSzPts val="2200"/>
              <a:buFont typeface="Proxima Nova"/>
              <a:buChar char="■"/>
              <a:defRPr sz="2200">
                <a:solidFill>
                  <a:schemeClr val="dk2"/>
                </a:solidFill>
                <a:latin typeface="Proxima Nova"/>
                <a:ea typeface="Proxima Nova"/>
                <a:cs typeface="Proxima Nova"/>
                <a:sym typeface="Proxima Nova"/>
              </a:defRPr>
            </a:lvl9pPr>
          </a:lstStyle>
          <a:p/>
        </p:txBody>
      </p:sp>
      <p:sp>
        <p:nvSpPr>
          <p:cNvPr id="47" name="Google Shape;47;p14"/>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lvl="0" algn="r">
              <a:buNone/>
              <a:defRPr sz="1600">
                <a:solidFill>
                  <a:schemeClr val="dk2"/>
                </a:solidFill>
                <a:latin typeface="Proxima Nova"/>
                <a:ea typeface="Proxima Nova"/>
                <a:cs typeface="Proxima Nova"/>
                <a:sym typeface="Proxima Nova"/>
              </a:defRPr>
            </a:lvl1pPr>
            <a:lvl2pPr lvl="1" algn="r">
              <a:buNone/>
              <a:defRPr sz="1600">
                <a:solidFill>
                  <a:schemeClr val="dk2"/>
                </a:solidFill>
                <a:latin typeface="Proxima Nova"/>
                <a:ea typeface="Proxima Nova"/>
                <a:cs typeface="Proxima Nova"/>
                <a:sym typeface="Proxima Nova"/>
              </a:defRPr>
            </a:lvl2pPr>
            <a:lvl3pPr lvl="2" algn="r">
              <a:buNone/>
              <a:defRPr sz="1600">
                <a:solidFill>
                  <a:schemeClr val="dk2"/>
                </a:solidFill>
                <a:latin typeface="Proxima Nova"/>
                <a:ea typeface="Proxima Nova"/>
                <a:cs typeface="Proxima Nova"/>
                <a:sym typeface="Proxima Nova"/>
              </a:defRPr>
            </a:lvl3pPr>
            <a:lvl4pPr lvl="3" algn="r">
              <a:buNone/>
              <a:defRPr sz="1600">
                <a:solidFill>
                  <a:schemeClr val="dk2"/>
                </a:solidFill>
                <a:latin typeface="Proxima Nova"/>
                <a:ea typeface="Proxima Nova"/>
                <a:cs typeface="Proxima Nova"/>
                <a:sym typeface="Proxima Nova"/>
              </a:defRPr>
            </a:lvl4pPr>
            <a:lvl5pPr lvl="4" algn="r">
              <a:buNone/>
              <a:defRPr sz="1600">
                <a:solidFill>
                  <a:schemeClr val="dk2"/>
                </a:solidFill>
                <a:latin typeface="Proxima Nova"/>
                <a:ea typeface="Proxima Nova"/>
                <a:cs typeface="Proxima Nova"/>
                <a:sym typeface="Proxima Nova"/>
              </a:defRPr>
            </a:lvl5pPr>
            <a:lvl6pPr lvl="5" algn="r">
              <a:buNone/>
              <a:defRPr sz="1600">
                <a:solidFill>
                  <a:schemeClr val="dk2"/>
                </a:solidFill>
                <a:latin typeface="Proxima Nova"/>
                <a:ea typeface="Proxima Nova"/>
                <a:cs typeface="Proxima Nova"/>
                <a:sym typeface="Proxima Nova"/>
              </a:defRPr>
            </a:lvl6pPr>
            <a:lvl7pPr lvl="6" algn="r">
              <a:buNone/>
              <a:defRPr sz="1600">
                <a:solidFill>
                  <a:schemeClr val="dk2"/>
                </a:solidFill>
                <a:latin typeface="Proxima Nova"/>
                <a:ea typeface="Proxima Nova"/>
                <a:cs typeface="Proxima Nova"/>
                <a:sym typeface="Proxima Nova"/>
              </a:defRPr>
            </a:lvl7pPr>
            <a:lvl8pPr lvl="7" algn="r">
              <a:buNone/>
              <a:defRPr sz="1600">
                <a:solidFill>
                  <a:schemeClr val="dk2"/>
                </a:solidFill>
                <a:latin typeface="Proxima Nova"/>
                <a:ea typeface="Proxima Nova"/>
                <a:cs typeface="Proxima Nova"/>
                <a:sym typeface="Proxima Nova"/>
              </a:defRPr>
            </a:lvl8pPr>
            <a:lvl9pPr lvl="8" algn="r">
              <a:buNone/>
              <a:defRPr sz="1600">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20.png"/><Relationship Id="rId4" Type="http://schemas.openxmlformats.org/officeDocument/2006/relationships/image" Target="../media/image12.png"/><Relationship Id="rId5"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2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21.png"/><Relationship Id="rId4" Type="http://schemas.openxmlformats.org/officeDocument/2006/relationships/image" Target="../media/image17.png"/><Relationship Id="rId5"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18.pn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20.png"/><Relationship Id="rId4" Type="http://schemas.openxmlformats.org/officeDocument/2006/relationships/image" Target="../media/image12.png"/><Relationship Id="rId5"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2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2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8.png"/><Relationship Id="rId5"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6"/>
          <p:cNvSpPr/>
          <p:nvPr/>
        </p:nvSpPr>
        <p:spPr>
          <a:xfrm>
            <a:off x="6761360" y="4083960"/>
            <a:ext cx="1308000" cy="73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146275" lIns="146275" spcFirstLastPara="1" rIns="146275" wrap="square" tIns="146275">
            <a:noAutofit/>
          </a:bodyPr>
          <a:lstStyle/>
          <a:p>
            <a:pPr indent="0" lvl="0" marL="0" rtl="0" algn="ctr">
              <a:spcBef>
                <a:spcPts val="0"/>
              </a:spcBef>
              <a:spcAft>
                <a:spcPts val="0"/>
              </a:spcAft>
              <a:buNone/>
            </a:pPr>
            <a:r>
              <a:t/>
            </a:r>
            <a:endParaRPr sz="2200">
              <a:latin typeface="Proxima Nova"/>
              <a:ea typeface="Proxima Nova"/>
              <a:cs typeface="Proxima Nova"/>
              <a:sym typeface="Proxima Nova"/>
            </a:endParaRPr>
          </a:p>
        </p:txBody>
      </p:sp>
      <p:sp>
        <p:nvSpPr>
          <p:cNvPr id="96" name="Google Shape;96;p26"/>
          <p:cNvSpPr/>
          <p:nvPr/>
        </p:nvSpPr>
        <p:spPr>
          <a:xfrm>
            <a:off x="0" y="0"/>
            <a:ext cx="14630400" cy="28626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146275" lIns="146275" spcFirstLastPara="1" rIns="146275" wrap="square" tIns="146275">
            <a:noAutofit/>
          </a:bodyPr>
          <a:lstStyle/>
          <a:p>
            <a:pPr indent="0" lvl="0" marL="0" rtl="0" algn="ctr">
              <a:spcBef>
                <a:spcPts val="0"/>
              </a:spcBef>
              <a:spcAft>
                <a:spcPts val="0"/>
              </a:spcAft>
              <a:buNone/>
            </a:pPr>
            <a:r>
              <a:t/>
            </a:r>
            <a:endParaRPr sz="2200">
              <a:latin typeface="Proxima Nova"/>
              <a:ea typeface="Proxima Nova"/>
              <a:cs typeface="Proxima Nova"/>
              <a:sym typeface="Proxima Nova"/>
            </a:endParaRPr>
          </a:p>
        </p:txBody>
      </p:sp>
      <p:sp>
        <p:nvSpPr>
          <p:cNvPr id="97" name="Google Shape;97;p26"/>
          <p:cNvSpPr txBox="1"/>
          <p:nvPr>
            <p:ph type="ctrTitle"/>
          </p:nvPr>
        </p:nvSpPr>
        <p:spPr>
          <a:xfrm>
            <a:off x="730250" y="358075"/>
            <a:ext cx="13096800" cy="2146500"/>
          </a:xfrm>
          <a:prstGeom prst="rect">
            <a:avLst/>
          </a:prstGeom>
        </p:spPr>
        <p:txBody>
          <a:bodyPr anchorCtr="0" anchor="b" bIns="146275" lIns="146275" spcFirstLastPara="1" rIns="146275" wrap="square" tIns="146275">
            <a:noAutofit/>
          </a:bodyPr>
          <a:lstStyle/>
          <a:p>
            <a:pPr indent="0" lvl="0" marL="0" rtl="0" algn="ctr">
              <a:spcBef>
                <a:spcPts val="0"/>
              </a:spcBef>
              <a:spcAft>
                <a:spcPts val="0"/>
              </a:spcAft>
              <a:buSzPts val="1600"/>
              <a:buNone/>
            </a:pPr>
            <a:r>
              <a:rPr b="1" lang="en-US" sz="3600">
                <a:solidFill>
                  <a:srgbClr val="FFFFFF"/>
                </a:solidFill>
                <a:latin typeface="Poppins"/>
                <a:ea typeface="Poppins"/>
                <a:cs typeface="Poppins"/>
                <a:sym typeface="Poppins"/>
              </a:rPr>
              <a:t>Enhancing InfoGAN with Regularization Techniques for Improved Feature Disentanglement and Implementing Counterfactual Generative Networks</a:t>
            </a:r>
            <a:endParaRPr b="1" sz="3600">
              <a:solidFill>
                <a:srgbClr val="FFFFFF"/>
              </a:solidFill>
              <a:latin typeface="Poppins"/>
              <a:ea typeface="Poppins"/>
              <a:cs typeface="Poppins"/>
              <a:sym typeface="Poppins"/>
            </a:endParaRPr>
          </a:p>
        </p:txBody>
      </p:sp>
      <p:pic>
        <p:nvPicPr>
          <p:cNvPr id="98" name="Google Shape;98;p26" title="Aakash.png"/>
          <p:cNvPicPr preferRelativeResize="0"/>
          <p:nvPr/>
        </p:nvPicPr>
        <p:blipFill rotWithShape="1">
          <a:blip r:embed="rId3">
            <a:alphaModFix/>
          </a:blip>
          <a:srcRect b="1913" l="0" r="0" t="1913"/>
          <a:stretch/>
        </p:blipFill>
        <p:spPr>
          <a:xfrm>
            <a:off x="369192" y="5300515"/>
            <a:ext cx="2124600" cy="2043300"/>
          </a:xfrm>
          <a:prstGeom prst="ellipse">
            <a:avLst/>
          </a:prstGeom>
          <a:noFill/>
          <a:ln>
            <a:noFill/>
          </a:ln>
        </p:spPr>
      </p:pic>
      <p:sp>
        <p:nvSpPr>
          <p:cNvPr id="99" name="Google Shape;99;p26"/>
          <p:cNvSpPr txBox="1"/>
          <p:nvPr/>
        </p:nvSpPr>
        <p:spPr>
          <a:xfrm>
            <a:off x="391973" y="7344075"/>
            <a:ext cx="2079000" cy="738600"/>
          </a:xfrm>
          <a:prstGeom prst="rect">
            <a:avLst/>
          </a:prstGeom>
          <a:noFill/>
          <a:ln>
            <a:noFill/>
          </a:ln>
        </p:spPr>
        <p:txBody>
          <a:bodyPr anchorCtr="0" anchor="t" bIns="146275" lIns="146275" spcFirstLastPara="1" rIns="146275" wrap="square" tIns="146275">
            <a:noAutofit/>
          </a:bodyPr>
          <a:lstStyle/>
          <a:p>
            <a:pPr indent="0" lvl="0" marL="0" rtl="0" algn="ctr">
              <a:spcBef>
                <a:spcPts val="0"/>
              </a:spcBef>
              <a:spcAft>
                <a:spcPts val="0"/>
              </a:spcAft>
              <a:buNone/>
            </a:pPr>
            <a:r>
              <a:rPr b="1" lang="en-US" sz="1600">
                <a:solidFill>
                  <a:schemeClr val="dk1"/>
                </a:solidFill>
                <a:latin typeface="Proxima Nova"/>
                <a:ea typeface="Proxima Nova"/>
                <a:cs typeface="Proxima Nova"/>
                <a:sym typeface="Proxima Nova"/>
              </a:rPr>
              <a:t>Aakash Belide</a:t>
            </a:r>
            <a:endParaRPr b="1" sz="1600">
              <a:solidFill>
                <a:schemeClr val="dk1"/>
              </a:solidFill>
              <a:latin typeface="Proxima Nova"/>
              <a:ea typeface="Proxima Nova"/>
              <a:cs typeface="Proxima Nova"/>
              <a:sym typeface="Proxima Nova"/>
            </a:endParaRPr>
          </a:p>
          <a:p>
            <a:pPr indent="0" lvl="0" marL="0" rtl="0" algn="ctr">
              <a:spcBef>
                <a:spcPts val="0"/>
              </a:spcBef>
              <a:spcAft>
                <a:spcPts val="0"/>
              </a:spcAft>
              <a:buNone/>
            </a:pPr>
            <a:r>
              <a:rPr b="1" lang="en-US" sz="1600">
                <a:solidFill>
                  <a:srgbClr val="272525"/>
                </a:solidFill>
                <a:latin typeface="Proxima Nova"/>
                <a:ea typeface="Proxima Nova"/>
                <a:cs typeface="Proxima Nova"/>
                <a:sym typeface="Proxima Nova"/>
              </a:rPr>
              <a:t>(002315683)</a:t>
            </a:r>
            <a:endParaRPr b="1" sz="1600">
              <a:solidFill>
                <a:srgbClr val="272525"/>
              </a:solidFill>
              <a:latin typeface="Proxima Nova"/>
              <a:ea typeface="Proxima Nova"/>
              <a:cs typeface="Proxima Nova"/>
              <a:sym typeface="Proxima Nova"/>
            </a:endParaRPr>
          </a:p>
        </p:txBody>
      </p:sp>
      <p:sp>
        <p:nvSpPr>
          <p:cNvPr id="100" name="Google Shape;100;p26"/>
          <p:cNvSpPr txBox="1"/>
          <p:nvPr/>
        </p:nvSpPr>
        <p:spPr>
          <a:xfrm>
            <a:off x="2912853" y="7344070"/>
            <a:ext cx="2171100" cy="738600"/>
          </a:xfrm>
          <a:prstGeom prst="rect">
            <a:avLst/>
          </a:prstGeom>
          <a:noFill/>
          <a:ln>
            <a:noFill/>
          </a:ln>
        </p:spPr>
        <p:txBody>
          <a:bodyPr anchorCtr="0" anchor="t" bIns="146275" lIns="146275" spcFirstLastPara="1" rIns="146275" wrap="square" tIns="146275">
            <a:noAutofit/>
          </a:bodyPr>
          <a:lstStyle/>
          <a:p>
            <a:pPr indent="0" lvl="0" marL="0" rtl="0" algn="ctr">
              <a:spcBef>
                <a:spcPts val="0"/>
              </a:spcBef>
              <a:spcAft>
                <a:spcPts val="0"/>
              </a:spcAft>
              <a:buNone/>
            </a:pPr>
            <a:r>
              <a:rPr b="1" lang="en-US" sz="1600">
                <a:solidFill>
                  <a:schemeClr val="dk1"/>
                </a:solidFill>
                <a:latin typeface="Proxima Nova"/>
                <a:ea typeface="Proxima Nova"/>
                <a:cs typeface="Proxima Nova"/>
                <a:sym typeface="Proxima Nova"/>
              </a:rPr>
              <a:t>Himank Arora</a:t>
            </a:r>
            <a:endParaRPr b="1" sz="1600">
              <a:solidFill>
                <a:schemeClr val="dk1"/>
              </a:solidFill>
              <a:latin typeface="Proxima Nova"/>
              <a:ea typeface="Proxima Nova"/>
              <a:cs typeface="Proxima Nova"/>
              <a:sym typeface="Proxima Nova"/>
            </a:endParaRPr>
          </a:p>
          <a:p>
            <a:pPr indent="0" lvl="0" marL="0" rtl="0" algn="ctr">
              <a:spcBef>
                <a:spcPts val="0"/>
              </a:spcBef>
              <a:spcAft>
                <a:spcPts val="0"/>
              </a:spcAft>
              <a:buNone/>
            </a:pPr>
            <a:r>
              <a:rPr b="1" lang="en-US" sz="1600">
                <a:solidFill>
                  <a:srgbClr val="272525"/>
                </a:solidFill>
                <a:latin typeface="Proxima Nova"/>
                <a:ea typeface="Proxima Nova"/>
                <a:cs typeface="Proxima Nova"/>
                <a:sym typeface="Proxima Nova"/>
              </a:rPr>
              <a:t>(002304366)</a:t>
            </a:r>
            <a:endParaRPr b="1" sz="1600">
              <a:solidFill>
                <a:schemeClr val="accent3"/>
              </a:solidFill>
              <a:latin typeface="Proxima Nova"/>
              <a:ea typeface="Proxima Nova"/>
              <a:cs typeface="Proxima Nova"/>
              <a:sym typeface="Proxima Nova"/>
            </a:endParaRPr>
          </a:p>
        </p:txBody>
      </p:sp>
      <p:sp>
        <p:nvSpPr>
          <p:cNvPr id="101" name="Google Shape;101;p26"/>
          <p:cNvSpPr txBox="1"/>
          <p:nvPr/>
        </p:nvSpPr>
        <p:spPr>
          <a:xfrm>
            <a:off x="814320" y="3080400"/>
            <a:ext cx="6120000" cy="1496100"/>
          </a:xfrm>
          <a:prstGeom prst="rect">
            <a:avLst/>
          </a:prstGeom>
          <a:noFill/>
          <a:ln>
            <a:noFill/>
          </a:ln>
        </p:spPr>
        <p:txBody>
          <a:bodyPr anchorCtr="0" anchor="t" bIns="146275" lIns="146275" spcFirstLastPara="1" rIns="146275" wrap="square" tIns="146275">
            <a:spAutoFit/>
          </a:bodyPr>
          <a:lstStyle/>
          <a:p>
            <a:pPr indent="0" lvl="0" marL="0" rtl="0" algn="l">
              <a:spcBef>
                <a:spcPts val="0"/>
              </a:spcBef>
              <a:spcAft>
                <a:spcPts val="0"/>
              </a:spcAft>
              <a:buNone/>
            </a:pPr>
            <a:r>
              <a:rPr b="1" lang="en-US" sz="2600">
                <a:solidFill>
                  <a:schemeClr val="dk1"/>
                </a:solidFill>
                <a:latin typeface="Montserrat"/>
                <a:ea typeface="Montserrat"/>
                <a:cs typeface="Montserrat"/>
                <a:sym typeface="Montserrat"/>
              </a:rPr>
              <a:t>Course:</a:t>
            </a:r>
            <a:r>
              <a:rPr lang="en-US" sz="2600">
                <a:solidFill>
                  <a:srgbClr val="272525"/>
                </a:solidFill>
                <a:latin typeface="Montserrat"/>
                <a:ea typeface="Montserrat"/>
                <a:cs typeface="Montserrat"/>
                <a:sym typeface="Montserrat"/>
              </a:rPr>
              <a:t> INFO6105 – Data Science Engineering Tools and Methods</a:t>
            </a:r>
            <a:endParaRPr sz="2600">
              <a:solidFill>
                <a:srgbClr val="272525"/>
              </a:solidFill>
              <a:latin typeface="Montserrat"/>
              <a:ea typeface="Montserrat"/>
              <a:cs typeface="Montserrat"/>
              <a:sym typeface="Montserrat"/>
            </a:endParaRPr>
          </a:p>
          <a:p>
            <a:pPr indent="0" lvl="0" marL="0" rtl="0" algn="l">
              <a:spcBef>
                <a:spcPts val="0"/>
              </a:spcBef>
              <a:spcAft>
                <a:spcPts val="0"/>
              </a:spcAft>
              <a:buNone/>
            </a:pPr>
            <a:r>
              <a:rPr b="1" lang="en-US" sz="2600">
                <a:solidFill>
                  <a:schemeClr val="dk1"/>
                </a:solidFill>
                <a:latin typeface="Montserrat"/>
                <a:ea typeface="Montserrat"/>
                <a:cs typeface="Montserrat"/>
                <a:sym typeface="Montserrat"/>
              </a:rPr>
              <a:t>Instructor:</a:t>
            </a:r>
            <a:r>
              <a:rPr lang="en-US" sz="2600">
                <a:solidFill>
                  <a:srgbClr val="272525"/>
                </a:solidFill>
                <a:latin typeface="Montserrat"/>
                <a:ea typeface="Montserrat"/>
                <a:cs typeface="Montserrat"/>
                <a:sym typeface="Montserrat"/>
              </a:rPr>
              <a:t> Akash Murthy</a:t>
            </a:r>
            <a:endParaRPr sz="2600">
              <a:solidFill>
                <a:srgbClr val="272525"/>
              </a:solidFill>
              <a:latin typeface="Montserrat"/>
              <a:ea typeface="Montserrat"/>
              <a:cs typeface="Montserrat"/>
              <a:sym typeface="Montserrat"/>
            </a:endParaRPr>
          </a:p>
        </p:txBody>
      </p:sp>
      <p:sp>
        <p:nvSpPr>
          <p:cNvPr id="102" name="Google Shape;102;p26"/>
          <p:cNvSpPr txBox="1"/>
          <p:nvPr/>
        </p:nvSpPr>
        <p:spPr>
          <a:xfrm>
            <a:off x="1765195" y="4553385"/>
            <a:ext cx="4466400" cy="741900"/>
          </a:xfrm>
          <a:prstGeom prst="rect">
            <a:avLst/>
          </a:prstGeom>
          <a:noFill/>
          <a:ln>
            <a:noFill/>
          </a:ln>
        </p:spPr>
        <p:txBody>
          <a:bodyPr anchorCtr="0" anchor="t" bIns="146275" lIns="146275" spcFirstLastPara="1" rIns="146275" wrap="square" tIns="146275">
            <a:spAutoFit/>
          </a:bodyPr>
          <a:lstStyle/>
          <a:p>
            <a:pPr indent="0" lvl="0" marL="0" rtl="0" algn="ctr">
              <a:spcBef>
                <a:spcPts val="0"/>
              </a:spcBef>
              <a:spcAft>
                <a:spcPts val="0"/>
              </a:spcAft>
              <a:buNone/>
            </a:pPr>
            <a:r>
              <a:rPr b="1" lang="en-US" sz="2900">
                <a:solidFill>
                  <a:schemeClr val="dk1"/>
                </a:solidFill>
                <a:latin typeface="Poppins"/>
                <a:ea typeface="Poppins"/>
                <a:cs typeface="Poppins"/>
                <a:sym typeface="Poppins"/>
              </a:rPr>
              <a:t>Team Members:</a:t>
            </a:r>
            <a:endParaRPr b="1" sz="2900">
              <a:solidFill>
                <a:schemeClr val="dk1"/>
              </a:solidFill>
              <a:latin typeface="Poppins"/>
              <a:ea typeface="Poppins"/>
              <a:cs typeface="Poppins"/>
              <a:sym typeface="Poppins"/>
            </a:endParaRPr>
          </a:p>
        </p:txBody>
      </p:sp>
      <p:pic>
        <p:nvPicPr>
          <p:cNvPr id="103" name="Google Shape;103;p26" title="Himank.png"/>
          <p:cNvPicPr preferRelativeResize="0"/>
          <p:nvPr/>
        </p:nvPicPr>
        <p:blipFill rotWithShape="1">
          <a:blip r:embed="rId4">
            <a:alphaModFix/>
          </a:blip>
          <a:srcRect b="0" l="0" r="0" t="0"/>
          <a:stretch/>
        </p:blipFill>
        <p:spPr>
          <a:xfrm>
            <a:off x="2958932" y="5282755"/>
            <a:ext cx="2078885" cy="2078885"/>
          </a:xfrm>
          <a:prstGeom prst="rect">
            <a:avLst/>
          </a:prstGeom>
          <a:noFill/>
          <a:ln>
            <a:noFill/>
          </a:ln>
        </p:spPr>
      </p:pic>
      <p:sp>
        <p:nvSpPr>
          <p:cNvPr id="104" name="Google Shape;104;p26"/>
          <p:cNvSpPr txBox="1"/>
          <p:nvPr/>
        </p:nvSpPr>
        <p:spPr>
          <a:xfrm>
            <a:off x="5525852" y="7344070"/>
            <a:ext cx="2171100" cy="738600"/>
          </a:xfrm>
          <a:prstGeom prst="rect">
            <a:avLst/>
          </a:prstGeom>
          <a:noFill/>
          <a:ln>
            <a:noFill/>
          </a:ln>
        </p:spPr>
        <p:txBody>
          <a:bodyPr anchorCtr="0" anchor="t" bIns="146275" lIns="146275" spcFirstLastPara="1" rIns="146275" wrap="square" tIns="146275">
            <a:noAutofit/>
          </a:bodyPr>
          <a:lstStyle/>
          <a:p>
            <a:pPr indent="0" lvl="0" marL="0" rtl="0" algn="ctr">
              <a:spcBef>
                <a:spcPts val="0"/>
              </a:spcBef>
              <a:spcAft>
                <a:spcPts val="0"/>
              </a:spcAft>
              <a:buNone/>
            </a:pPr>
            <a:r>
              <a:rPr b="1" lang="en-US" sz="1600">
                <a:solidFill>
                  <a:schemeClr val="dk1"/>
                </a:solidFill>
                <a:latin typeface="Proxima Nova"/>
                <a:ea typeface="Proxima Nova"/>
                <a:cs typeface="Proxima Nova"/>
                <a:sym typeface="Proxima Nova"/>
              </a:rPr>
              <a:t>Yuchen Huang</a:t>
            </a:r>
            <a:endParaRPr b="1" sz="1600">
              <a:solidFill>
                <a:schemeClr val="dk1"/>
              </a:solidFill>
              <a:latin typeface="Proxima Nova"/>
              <a:ea typeface="Proxima Nova"/>
              <a:cs typeface="Proxima Nova"/>
              <a:sym typeface="Proxima Nova"/>
            </a:endParaRPr>
          </a:p>
          <a:p>
            <a:pPr indent="0" lvl="0" marL="0" rtl="0" algn="ctr">
              <a:spcBef>
                <a:spcPts val="0"/>
              </a:spcBef>
              <a:spcAft>
                <a:spcPts val="0"/>
              </a:spcAft>
              <a:buNone/>
            </a:pPr>
            <a:r>
              <a:rPr b="1" lang="en-US" sz="1600">
                <a:solidFill>
                  <a:srgbClr val="272525"/>
                </a:solidFill>
                <a:latin typeface="Proxima Nova"/>
                <a:ea typeface="Proxima Nova"/>
                <a:cs typeface="Proxima Nova"/>
                <a:sym typeface="Proxima Nova"/>
              </a:rPr>
              <a:t>(002302851)</a:t>
            </a:r>
            <a:endParaRPr b="1" sz="1600">
              <a:solidFill>
                <a:schemeClr val="accent3"/>
              </a:solidFill>
              <a:latin typeface="Proxima Nova"/>
              <a:ea typeface="Proxima Nova"/>
              <a:cs typeface="Proxima Nova"/>
              <a:sym typeface="Proxima Nova"/>
            </a:endParaRPr>
          </a:p>
        </p:txBody>
      </p:sp>
      <p:pic>
        <p:nvPicPr>
          <p:cNvPr id="105" name="Google Shape;105;p26" title="YuChen.png"/>
          <p:cNvPicPr preferRelativeResize="0"/>
          <p:nvPr/>
        </p:nvPicPr>
        <p:blipFill rotWithShape="1">
          <a:blip r:embed="rId5">
            <a:alphaModFix/>
          </a:blip>
          <a:srcRect b="0" l="0" r="0" t="0"/>
          <a:stretch/>
        </p:blipFill>
        <p:spPr>
          <a:xfrm>
            <a:off x="5571933" y="5282755"/>
            <a:ext cx="2078885" cy="2078885"/>
          </a:xfrm>
          <a:prstGeom prst="rect">
            <a:avLst/>
          </a:prstGeom>
          <a:noFill/>
          <a:ln>
            <a:noFill/>
          </a:ln>
        </p:spPr>
      </p:pic>
      <p:pic>
        <p:nvPicPr>
          <p:cNvPr id="106" name="Google Shape;106;p26"/>
          <p:cNvPicPr preferRelativeResize="0"/>
          <p:nvPr/>
        </p:nvPicPr>
        <p:blipFill>
          <a:blip r:embed="rId6">
            <a:alphaModFix/>
          </a:blip>
          <a:stretch>
            <a:fillRect/>
          </a:stretch>
        </p:blipFill>
        <p:spPr>
          <a:xfrm>
            <a:off x="7859500" y="3980346"/>
            <a:ext cx="6120000" cy="2668980"/>
          </a:xfrm>
          <a:prstGeom prst="rect">
            <a:avLst/>
          </a:prstGeom>
          <a:noFill/>
          <a:ln cap="flat" cmpd="sng" w="38100">
            <a:solidFill>
              <a:schemeClr val="dk1"/>
            </a:solidFill>
            <a:prstDash val="solid"/>
            <a:round/>
            <a:headEnd len="sm" w="sm" type="none"/>
            <a:tailEnd len="sm" w="sm" type="none"/>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5"/>
          <p:cNvSpPr/>
          <p:nvPr/>
        </p:nvSpPr>
        <p:spPr>
          <a:xfrm>
            <a:off x="8875" y="3"/>
            <a:ext cx="7515000" cy="82296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146275" lIns="146275" spcFirstLastPara="1" rIns="146275" wrap="square" tIns="146275">
            <a:noAutofit/>
          </a:bodyPr>
          <a:lstStyle/>
          <a:p>
            <a:pPr indent="0" lvl="0" marL="0" rtl="0" algn="ctr">
              <a:spcBef>
                <a:spcPts val="0"/>
              </a:spcBef>
              <a:spcAft>
                <a:spcPts val="0"/>
              </a:spcAft>
              <a:buNone/>
            </a:pPr>
            <a:r>
              <a:t/>
            </a:r>
            <a:endParaRPr sz="2200">
              <a:latin typeface="Proxima Nova"/>
              <a:ea typeface="Proxima Nova"/>
              <a:cs typeface="Proxima Nova"/>
              <a:sym typeface="Proxima Nova"/>
            </a:endParaRPr>
          </a:p>
        </p:txBody>
      </p:sp>
      <p:pic>
        <p:nvPicPr>
          <p:cNvPr id="205" name="Google Shape;205;p35"/>
          <p:cNvPicPr preferRelativeResize="0"/>
          <p:nvPr/>
        </p:nvPicPr>
        <p:blipFill>
          <a:blip r:embed="rId3">
            <a:alphaModFix/>
          </a:blip>
          <a:stretch>
            <a:fillRect/>
          </a:stretch>
        </p:blipFill>
        <p:spPr>
          <a:xfrm>
            <a:off x="424109" y="2613877"/>
            <a:ext cx="4038922" cy="642560"/>
          </a:xfrm>
          <a:prstGeom prst="rect">
            <a:avLst/>
          </a:prstGeom>
          <a:noFill/>
          <a:ln>
            <a:noFill/>
          </a:ln>
        </p:spPr>
      </p:pic>
      <p:pic>
        <p:nvPicPr>
          <p:cNvPr id="206" name="Google Shape;206;p35"/>
          <p:cNvPicPr preferRelativeResize="0"/>
          <p:nvPr/>
        </p:nvPicPr>
        <p:blipFill>
          <a:blip r:embed="rId4">
            <a:alphaModFix/>
          </a:blip>
          <a:stretch>
            <a:fillRect/>
          </a:stretch>
        </p:blipFill>
        <p:spPr>
          <a:xfrm>
            <a:off x="424147" y="5472742"/>
            <a:ext cx="4038922" cy="706960"/>
          </a:xfrm>
          <a:prstGeom prst="rect">
            <a:avLst/>
          </a:prstGeom>
          <a:noFill/>
          <a:ln>
            <a:noFill/>
          </a:ln>
        </p:spPr>
      </p:pic>
      <p:sp>
        <p:nvSpPr>
          <p:cNvPr id="207" name="Google Shape;207;p35"/>
          <p:cNvSpPr txBox="1"/>
          <p:nvPr/>
        </p:nvSpPr>
        <p:spPr>
          <a:xfrm>
            <a:off x="70375" y="2932776"/>
            <a:ext cx="7392000" cy="2311500"/>
          </a:xfrm>
          <a:prstGeom prst="rect">
            <a:avLst/>
          </a:prstGeom>
          <a:noFill/>
          <a:ln>
            <a:noFill/>
          </a:ln>
        </p:spPr>
        <p:txBody>
          <a:bodyPr anchorCtr="0" anchor="t" bIns="146275" lIns="146275" spcFirstLastPara="1" rIns="146275" wrap="square" tIns="146275">
            <a:noAutofit/>
          </a:bodyPr>
          <a:lstStyle/>
          <a:p>
            <a:pPr indent="0" lvl="0" marL="0" rtl="0" algn="l">
              <a:lnSpc>
                <a:spcPct val="115000"/>
              </a:lnSpc>
              <a:spcBef>
                <a:spcPts val="0"/>
              </a:spcBef>
              <a:spcAft>
                <a:spcPts val="0"/>
              </a:spcAft>
              <a:buNone/>
            </a:pPr>
            <a:r>
              <a:t/>
            </a:r>
            <a:endParaRPr b="1" sz="1900">
              <a:solidFill>
                <a:schemeClr val="lt1"/>
              </a:solidFill>
              <a:latin typeface="Poppins"/>
              <a:ea typeface="Poppins"/>
              <a:cs typeface="Poppins"/>
              <a:sym typeface="Poppins"/>
            </a:endParaRPr>
          </a:p>
          <a:p>
            <a:pPr indent="-488950" lvl="0" marL="736600" rtl="0" algn="l">
              <a:lnSpc>
                <a:spcPct val="115000"/>
              </a:lnSpc>
              <a:spcBef>
                <a:spcPts val="0"/>
              </a:spcBef>
              <a:spcAft>
                <a:spcPts val="0"/>
              </a:spcAft>
              <a:buClr>
                <a:schemeClr val="lt1"/>
              </a:buClr>
              <a:buSzPts val="1900"/>
              <a:buChar char="●"/>
            </a:pPr>
            <a:r>
              <a:rPr b="1" lang="en-US" sz="1900">
                <a:solidFill>
                  <a:schemeClr val="lt1"/>
                </a:solidFill>
                <a:latin typeface="Poppins"/>
                <a:ea typeface="Poppins"/>
                <a:cs typeface="Poppins"/>
                <a:sym typeface="Poppins"/>
              </a:rPr>
              <a:t>Coloured </a:t>
            </a:r>
            <a:r>
              <a:rPr b="1" lang="en-US" sz="1900">
                <a:solidFill>
                  <a:schemeClr val="lt1"/>
                </a:solidFill>
                <a:latin typeface="Poppins"/>
                <a:ea typeface="Poppins"/>
                <a:cs typeface="Poppins"/>
                <a:sym typeface="Poppins"/>
              </a:rPr>
              <a:t>MNIST Digits Dataset</a:t>
            </a:r>
            <a:endParaRPr b="1" sz="1900">
              <a:solidFill>
                <a:schemeClr val="lt1"/>
              </a:solidFill>
              <a:latin typeface="Poppins"/>
              <a:ea typeface="Poppins"/>
              <a:cs typeface="Poppins"/>
              <a:sym typeface="Poppins"/>
            </a:endParaRPr>
          </a:p>
          <a:p>
            <a:pPr indent="-488950" lvl="0" marL="736600" rtl="0" algn="l">
              <a:lnSpc>
                <a:spcPct val="115000"/>
              </a:lnSpc>
              <a:spcBef>
                <a:spcPts val="0"/>
              </a:spcBef>
              <a:spcAft>
                <a:spcPts val="0"/>
              </a:spcAft>
              <a:buClr>
                <a:schemeClr val="lt1"/>
              </a:buClr>
              <a:buSzPts val="1900"/>
              <a:buFont typeface="Poppins"/>
              <a:buChar char="●"/>
            </a:pPr>
            <a:r>
              <a:rPr lang="en-US" sz="1900">
                <a:solidFill>
                  <a:schemeClr val="lt1"/>
                </a:solidFill>
                <a:latin typeface="Poppins"/>
                <a:ea typeface="Poppins"/>
                <a:cs typeface="Poppins"/>
                <a:sym typeface="Poppins"/>
              </a:rPr>
              <a:t>Based on </a:t>
            </a:r>
            <a:r>
              <a:rPr b="1" lang="en-US" sz="1900">
                <a:solidFill>
                  <a:schemeClr val="lt1"/>
                </a:solidFill>
                <a:latin typeface="Poppins"/>
                <a:ea typeface="Poppins"/>
                <a:cs typeface="Poppins"/>
                <a:sym typeface="Poppins"/>
              </a:rPr>
              <a:t>MNIST</a:t>
            </a:r>
            <a:r>
              <a:rPr lang="en-US" sz="1900">
                <a:solidFill>
                  <a:schemeClr val="lt1"/>
                </a:solidFill>
                <a:latin typeface="Poppins"/>
                <a:ea typeface="Poppins"/>
                <a:cs typeface="Poppins"/>
                <a:sym typeface="Poppins"/>
              </a:rPr>
              <a:t> handwritten digits.</a:t>
            </a:r>
            <a:endParaRPr sz="1900">
              <a:solidFill>
                <a:schemeClr val="lt1"/>
              </a:solidFill>
              <a:latin typeface="Poppins"/>
              <a:ea typeface="Poppins"/>
              <a:cs typeface="Poppins"/>
              <a:sym typeface="Poppins"/>
            </a:endParaRPr>
          </a:p>
          <a:p>
            <a:pPr indent="-488950" lvl="0" marL="736600" rtl="0" algn="l">
              <a:lnSpc>
                <a:spcPct val="115000"/>
              </a:lnSpc>
              <a:spcBef>
                <a:spcPts val="0"/>
              </a:spcBef>
              <a:spcAft>
                <a:spcPts val="0"/>
              </a:spcAft>
              <a:buClr>
                <a:schemeClr val="lt1"/>
              </a:buClr>
              <a:buSzPts val="1900"/>
              <a:buFont typeface="Poppins"/>
              <a:buChar char="●"/>
            </a:pPr>
            <a:r>
              <a:rPr lang="en-US" sz="1900">
                <a:solidFill>
                  <a:schemeClr val="lt1"/>
                </a:solidFill>
                <a:latin typeface="Poppins"/>
                <a:ea typeface="Poppins"/>
                <a:cs typeface="Poppins"/>
                <a:sym typeface="Poppins"/>
              </a:rPr>
              <a:t>Each digit is colorized:</a:t>
            </a:r>
            <a:endParaRPr sz="1900">
              <a:solidFill>
                <a:schemeClr val="lt1"/>
              </a:solidFill>
              <a:latin typeface="Poppins"/>
              <a:ea typeface="Poppins"/>
              <a:cs typeface="Poppins"/>
              <a:sym typeface="Poppins"/>
            </a:endParaRPr>
          </a:p>
          <a:p>
            <a:pPr indent="-488950" lvl="1" marL="1460500" rtl="0" algn="l">
              <a:lnSpc>
                <a:spcPct val="115000"/>
              </a:lnSpc>
              <a:spcBef>
                <a:spcPts val="0"/>
              </a:spcBef>
              <a:spcAft>
                <a:spcPts val="0"/>
              </a:spcAft>
              <a:buClr>
                <a:schemeClr val="lt1"/>
              </a:buClr>
              <a:buSzPts val="1900"/>
              <a:buFont typeface="Poppins"/>
              <a:buChar char="○"/>
            </a:pPr>
            <a:r>
              <a:rPr b="1" lang="en-US" sz="1900">
                <a:solidFill>
                  <a:schemeClr val="lt1"/>
                </a:solidFill>
                <a:latin typeface="Poppins"/>
                <a:ea typeface="Poppins"/>
                <a:cs typeface="Poppins"/>
                <a:sym typeface="Poppins"/>
              </a:rPr>
              <a:t>Foreground:</a:t>
            </a:r>
            <a:r>
              <a:rPr lang="en-US" sz="1900">
                <a:solidFill>
                  <a:schemeClr val="lt1"/>
                </a:solidFill>
                <a:latin typeface="Poppins"/>
                <a:ea typeface="Poppins"/>
                <a:cs typeface="Poppins"/>
                <a:sym typeface="Poppins"/>
              </a:rPr>
              <a:t> Random colors by digit class.</a:t>
            </a:r>
            <a:endParaRPr sz="1900">
              <a:solidFill>
                <a:schemeClr val="lt1"/>
              </a:solidFill>
              <a:latin typeface="Poppins"/>
              <a:ea typeface="Poppins"/>
              <a:cs typeface="Poppins"/>
              <a:sym typeface="Poppins"/>
            </a:endParaRPr>
          </a:p>
          <a:p>
            <a:pPr indent="-488950" lvl="1" marL="1460500" rtl="0" algn="l">
              <a:lnSpc>
                <a:spcPct val="115000"/>
              </a:lnSpc>
              <a:spcBef>
                <a:spcPts val="0"/>
              </a:spcBef>
              <a:spcAft>
                <a:spcPts val="0"/>
              </a:spcAft>
              <a:buClr>
                <a:schemeClr val="lt1"/>
              </a:buClr>
              <a:buSzPts val="1900"/>
              <a:buFont typeface="Poppins"/>
              <a:buChar char="○"/>
            </a:pPr>
            <a:r>
              <a:rPr b="1" lang="en-US" sz="1900">
                <a:solidFill>
                  <a:schemeClr val="lt1"/>
                </a:solidFill>
                <a:latin typeface="Poppins"/>
                <a:ea typeface="Poppins"/>
                <a:cs typeface="Poppins"/>
                <a:sym typeface="Poppins"/>
              </a:rPr>
              <a:t>Background:</a:t>
            </a:r>
            <a:r>
              <a:rPr lang="en-US" sz="1900">
                <a:solidFill>
                  <a:schemeClr val="lt1"/>
                </a:solidFill>
                <a:latin typeface="Poppins"/>
                <a:ea typeface="Poppins"/>
                <a:cs typeface="Poppins"/>
                <a:sym typeface="Poppins"/>
              </a:rPr>
              <a:t> Randomly assigned colors.</a:t>
            </a:r>
            <a:endParaRPr sz="1900">
              <a:solidFill>
                <a:schemeClr val="lt1"/>
              </a:solidFill>
              <a:latin typeface="Poppins"/>
              <a:ea typeface="Poppins"/>
              <a:cs typeface="Poppins"/>
              <a:sym typeface="Poppins"/>
            </a:endParaRPr>
          </a:p>
        </p:txBody>
      </p:sp>
      <p:sp>
        <p:nvSpPr>
          <p:cNvPr id="208" name="Google Shape;208;p35"/>
          <p:cNvSpPr txBox="1"/>
          <p:nvPr/>
        </p:nvSpPr>
        <p:spPr>
          <a:xfrm>
            <a:off x="96475" y="6261548"/>
            <a:ext cx="7339800" cy="1496400"/>
          </a:xfrm>
          <a:prstGeom prst="rect">
            <a:avLst/>
          </a:prstGeom>
          <a:noFill/>
          <a:ln>
            <a:noFill/>
          </a:ln>
        </p:spPr>
        <p:txBody>
          <a:bodyPr anchorCtr="0" anchor="t" bIns="146275" lIns="146275" spcFirstLastPara="1" rIns="146275" wrap="square" tIns="146275">
            <a:noAutofit/>
          </a:bodyPr>
          <a:lstStyle/>
          <a:p>
            <a:pPr indent="-488950" lvl="0" marL="736600" rtl="0" algn="l">
              <a:lnSpc>
                <a:spcPct val="115000"/>
              </a:lnSpc>
              <a:spcBef>
                <a:spcPts val="0"/>
              </a:spcBef>
              <a:spcAft>
                <a:spcPts val="0"/>
              </a:spcAft>
              <a:buClr>
                <a:srgbClr val="FFFFFF"/>
              </a:buClr>
              <a:buSzPts val="1900"/>
              <a:buFont typeface="Poppins"/>
              <a:buChar char="●"/>
            </a:pPr>
            <a:r>
              <a:rPr lang="en-US" sz="1900">
                <a:solidFill>
                  <a:srgbClr val="FFFFFF"/>
                </a:solidFill>
                <a:latin typeface="Poppins"/>
                <a:ea typeface="Poppins"/>
                <a:cs typeface="Poppins"/>
                <a:sym typeface="Poppins"/>
              </a:rPr>
              <a:t>Images resized to </a:t>
            </a:r>
            <a:r>
              <a:rPr b="1" lang="en-US" sz="1900">
                <a:solidFill>
                  <a:srgbClr val="FFFFFF"/>
                </a:solidFill>
                <a:latin typeface="Poppins"/>
                <a:ea typeface="Poppins"/>
                <a:cs typeface="Poppins"/>
                <a:sym typeface="Poppins"/>
              </a:rPr>
              <a:t>32 x 32 pixels</a:t>
            </a:r>
            <a:endParaRPr b="1" sz="1900">
              <a:solidFill>
                <a:srgbClr val="FFFFFF"/>
              </a:solidFill>
              <a:latin typeface="Poppins"/>
              <a:ea typeface="Poppins"/>
              <a:cs typeface="Poppins"/>
              <a:sym typeface="Poppins"/>
            </a:endParaRPr>
          </a:p>
          <a:p>
            <a:pPr indent="-488950" lvl="0" marL="736600" rtl="0" algn="l">
              <a:lnSpc>
                <a:spcPct val="115000"/>
              </a:lnSpc>
              <a:spcBef>
                <a:spcPts val="0"/>
              </a:spcBef>
              <a:spcAft>
                <a:spcPts val="0"/>
              </a:spcAft>
              <a:buClr>
                <a:srgbClr val="FFFFFF"/>
              </a:buClr>
              <a:buSzPts val="1900"/>
              <a:buFont typeface="Poppins"/>
              <a:buChar char="●"/>
            </a:pPr>
            <a:r>
              <a:rPr lang="en-US" sz="1900">
                <a:solidFill>
                  <a:srgbClr val="FFFFFF"/>
                </a:solidFill>
                <a:latin typeface="Poppins"/>
                <a:ea typeface="Poppins"/>
                <a:cs typeface="Poppins"/>
                <a:sym typeface="Poppins"/>
              </a:rPr>
              <a:t>Normalized to </a:t>
            </a:r>
            <a:r>
              <a:rPr b="1" lang="en-US" sz="1900">
                <a:solidFill>
                  <a:srgbClr val="FFFFFF"/>
                </a:solidFill>
                <a:latin typeface="Poppins"/>
                <a:ea typeface="Poppins"/>
                <a:cs typeface="Poppins"/>
                <a:sym typeface="Poppins"/>
              </a:rPr>
              <a:t>[-1, 1]</a:t>
            </a:r>
            <a:endParaRPr b="1" sz="1900">
              <a:solidFill>
                <a:srgbClr val="FFFFFF"/>
              </a:solidFill>
              <a:latin typeface="Poppins"/>
              <a:ea typeface="Poppins"/>
              <a:cs typeface="Poppins"/>
              <a:sym typeface="Poppins"/>
            </a:endParaRPr>
          </a:p>
          <a:p>
            <a:pPr indent="-488950" lvl="0" marL="736600" rtl="0" algn="l">
              <a:lnSpc>
                <a:spcPct val="115000"/>
              </a:lnSpc>
              <a:spcBef>
                <a:spcPts val="0"/>
              </a:spcBef>
              <a:spcAft>
                <a:spcPts val="0"/>
              </a:spcAft>
              <a:buClr>
                <a:srgbClr val="FFFFFF"/>
              </a:buClr>
              <a:buSzPts val="1900"/>
              <a:buFont typeface="Poppins"/>
              <a:buChar char="●"/>
            </a:pPr>
            <a:r>
              <a:rPr lang="en-US" sz="1900">
                <a:solidFill>
                  <a:srgbClr val="FFFFFF"/>
                </a:solidFill>
                <a:latin typeface="Poppins"/>
                <a:ea typeface="Poppins"/>
                <a:cs typeface="Poppins"/>
                <a:sym typeface="Poppins"/>
              </a:rPr>
              <a:t>Data prepared in </a:t>
            </a:r>
            <a:r>
              <a:rPr b="1" lang="en-US" sz="1900">
                <a:solidFill>
                  <a:srgbClr val="FFFFFF"/>
                </a:solidFill>
                <a:latin typeface="Poppins"/>
                <a:ea typeface="Poppins"/>
                <a:cs typeface="Poppins"/>
                <a:sym typeface="Poppins"/>
              </a:rPr>
              <a:t>PyTorch Dataloader</a:t>
            </a:r>
            <a:endParaRPr b="1" sz="1900">
              <a:solidFill>
                <a:srgbClr val="FFFFFF"/>
              </a:solidFill>
              <a:latin typeface="Poppins"/>
              <a:ea typeface="Poppins"/>
              <a:cs typeface="Poppins"/>
              <a:sym typeface="Poppins"/>
            </a:endParaRPr>
          </a:p>
        </p:txBody>
      </p:sp>
      <p:sp>
        <p:nvSpPr>
          <p:cNvPr id="209" name="Google Shape;209;p35"/>
          <p:cNvSpPr txBox="1"/>
          <p:nvPr/>
        </p:nvSpPr>
        <p:spPr>
          <a:xfrm>
            <a:off x="1144029" y="2614997"/>
            <a:ext cx="2751300" cy="634200"/>
          </a:xfrm>
          <a:prstGeom prst="rect">
            <a:avLst/>
          </a:prstGeom>
          <a:solidFill>
            <a:srgbClr val="EDF4FF"/>
          </a:solidFill>
          <a:ln>
            <a:noFill/>
          </a:ln>
        </p:spPr>
        <p:txBody>
          <a:bodyPr anchorCtr="0" anchor="t" bIns="146275" lIns="146275" spcFirstLastPara="1" rIns="146275" wrap="square" tIns="146275">
            <a:spAutoFit/>
          </a:bodyPr>
          <a:lstStyle/>
          <a:p>
            <a:pPr indent="0" lvl="0" marL="0" rtl="0" algn="ctr">
              <a:lnSpc>
                <a:spcPct val="115000"/>
              </a:lnSpc>
              <a:spcBef>
                <a:spcPts val="0"/>
              </a:spcBef>
              <a:spcAft>
                <a:spcPts val="0"/>
              </a:spcAft>
              <a:buNone/>
            </a:pPr>
            <a:r>
              <a:rPr b="1" lang="en-US" sz="2200">
                <a:solidFill>
                  <a:schemeClr val="dk1"/>
                </a:solidFill>
                <a:latin typeface="Poppins"/>
                <a:ea typeface="Poppins"/>
                <a:cs typeface="Poppins"/>
                <a:sym typeface="Poppins"/>
              </a:rPr>
              <a:t>Dataset </a:t>
            </a:r>
            <a:endParaRPr b="1" sz="2200">
              <a:solidFill>
                <a:schemeClr val="dk1"/>
              </a:solidFill>
              <a:latin typeface="Poppins"/>
              <a:ea typeface="Poppins"/>
              <a:cs typeface="Poppins"/>
              <a:sym typeface="Poppins"/>
            </a:endParaRPr>
          </a:p>
        </p:txBody>
      </p:sp>
      <p:sp>
        <p:nvSpPr>
          <p:cNvPr id="210" name="Google Shape;210;p35"/>
          <p:cNvSpPr txBox="1"/>
          <p:nvPr/>
        </p:nvSpPr>
        <p:spPr>
          <a:xfrm>
            <a:off x="1144026" y="5509128"/>
            <a:ext cx="2751300" cy="634200"/>
          </a:xfrm>
          <a:prstGeom prst="rect">
            <a:avLst/>
          </a:prstGeom>
          <a:solidFill>
            <a:srgbClr val="EDF4FF"/>
          </a:solidFill>
          <a:ln>
            <a:noFill/>
          </a:ln>
        </p:spPr>
        <p:txBody>
          <a:bodyPr anchorCtr="0" anchor="t" bIns="146275" lIns="146275" spcFirstLastPara="1" rIns="146275" wrap="square" tIns="146275">
            <a:spAutoFit/>
          </a:bodyPr>
          <a:lstStyle/>
          <a:p>
            <a:pPr indent="0" lvl="0" marL="0" rtl="0" algn="ctr">
              <a:lnSpc>
                <a:spcPct val="115000"/>
              </a:lnSpc>
              <a:spcBef>
                <a:spcPts val="0"/>
              </a:spcBef>
              <a:spcAft>
                <a:spcPts val="0"/>
              </a:spcAft>
              <a:buNone/>
            </a:pPr>
            <a:r>
              <a:rPr b="1" lang="en-US" sz="2200">
                <a:solidFill>
                  <a:schemeClr val="dk1"/>
                </a:solidFill>
                <a:latin typeface="Poppins"/>
                <a:ea typeface="Poppins"/>
                <a:cs typeface="Poppins"/>
                <a:sym typeface="Poppins"/>
              </a:rPr>
              <a:t>Attributes</a:t>
            </a:r>
            <a:endParaRPr sz="2600">
              <a:solidFill>
                <a:schemeClr val="dk1"/>
              </a:solidFill>
            </a:endParaRPr>
          </a:p>
        </p:txBody>
      </p:sp>
      <p:sp>
        <p:nvSpPr>
          <p:cNvPr id="211" name="Google Shape;211;p35"/>
          <p:cNvSpPr txBox="1"/>
          <p:nvPr>
            <p:ph type="title"/>
          </p:nvPr>
        </p:nvSpPr>
        <p:spPr>
          <a:xfrm>
            <a:off x="498720" y="712040"/>
            <a:ext cx="5250600" cy="916200"/>
          </a:xfrm>
          <a:prstGeom prst="rect">
            <a:avLst/>
          </a:prstGeom>
        </p:spPr>
        <p:txBody>
          <a:bodyPr anchorCtr="0" anchor="t" bIns="146275" lIns="146275" spcFirstLastPara="1" rIns="146275" wrap="square" tIns="146275">
            <a:noAutofit/>
          </a:bodyPr>
          <a:lstStyle/>
          <a:p>
            <a:pPr indent="0" lvl="0" marL="0" rtl="0" algn="l">
              <a:spcBef>
                <a:spcPts val="0"/>
              </a:spcBef>
              <a:spcAft>
                <a:spcPts val="0"/>
              </a:spcAft>
              <a:buSzPts val="1600"/>
              <a:buNone/>
            </a:pPr>
            <a:r>
              <a:rPr b="1" lang="en-US" sz="4500">
                <a:solidFill>
                  <a:srgbClr val="FFFFFF"/>
                </a:solidFill>
                <a:latin typeface="Poppins"/>
                <a:ea typeface="Poppins"/>
                <a:cs typeface="Poppins"/>
                <a:sym typeface="Poppins"/>
              </a:rPr>
              <a:t>CG</a:t>
            </a:r>
            <a:r>
              <a:rPr b="1" lang="en-US" sz="4500">
                <a:solidFill>
                  <a:srgbClr val="FFFFFF"/>
                </a:solidFill>
                <a:latin typeface="Poppins"/>
                <a:ea typeface="Poppins"/>
                <a:cs typeface="Poppins"/>
                <a:sym typeface="Poppins"/>
              </a:rPr>
              <a:t>N Data Description</a:t>
            </a:r>
            <a:endParaRPr b="1" sz="4500">
              <a:solidFill>
                <a:srgbClr val="FFFFFF"/>
              </a:solidFill>
              <a:latin typeface="Poppins"/>
              <a:ea typeface="Poppins"/>
              <a:cs typeface="Poppins"/>
              <a:sym typeface="Poppins"/>
            </a:endParaRPr>
          </a:p>
        </p:txBody>
      </p:sp>
      <p:pic>
        <p:nvPicPr>
          <p:cNvPr id="212" name="Google Shape;212;p35"/>
          <p:cNvPicPr preferRelativeResize="0"/>
          <p:nvPr/>
        </p:nvPicPr>
        <p:blipFill>
          <a:blip r:embed="rId5">
            <a:alphaModFix/>
          </a:blip>
          <a:stretch>
            <a:fillRect/>
          </a:stretch>
        </p:blipFill>
        <p:spPr>
          <a:xfrm>
            <a:off x="8174215" y="2959050"/>
            <a:ext cx="5868910" cy="2311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6"/>
          <p:cNvSpPr/>
          <p:nvPr/>
        </p:nvSpPr>
        <p:spPr>
          <a:xfrm>
            <a:off x="0" y="7492827"/>
            <a:ext cx="14630400" cy="7263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146275" lIns="146275" spcFirstLastPara="1" rIns="146275" wrap="square" tIns="146275">
            <a:noAutofit/>
          </a:bodyPr>
          <a:lstStyle/>
          <a:p>
            <a:pPr indent="0" lvl="0" marL="0" rtl="0" algn="ctr">
              <a:spcBef>
                <a:spcPts val="0"/>
              </a:spcBef>
              <a:spcAft>
                <a:spcPts val="0"/>
              </a:spcAft>
              <a:buNone/>
            </a:pPr>
            <a:r>
              <a:t/>
            </a:r>
            <a:endParaRPr sz="2200">
              <a:latin typeface="Proxima Nova"/>
              <a:ea typeface="Proxima Nova"/>
              <a:cs typeface="Proxima Nova"/>
              <a:sym typeface="Proxima Nova"/>
            </a:endParaRPr>
          </a:p>
        </p:txBody>
      </p:sp>
      <p:sp>
        <p:nvSpPr>
          <p:cNvPr id="218" name="Google Shape;218;p36"/>
          <p:cNvSpPr txBox="1"/>
          <p:nvPr>
            <p:ph type="title"/>
          </p:nvPr>
        </p:nvSpPr>
        <p:spPr>
          <a:xfrm>
            <a:off x="498725" y="712050"/>
            <a:ext cx="6839700" cy="916200"/>
          </a:xfrm>
          <a:prstGeom prst="rect">
            <a:avLst/>
          </a:prstGeom>
        </p:spPr>
        <p:txBody>
          <a:bodyPr anchorCtr="0" anchor="t" bIns="146275" lIns="146275" spcFirstLastPara="1" rIns="146275" wrap="square" tIns="146275">
            <a:noAutofit/>
          </a:bodyPr>
          <a:lstStyle/>
          <a:p>
            <a:pPr indent="0" lvl="0" marL="0" rtl="0" algn="l">
              <a:spcBef>
                <a:spcPts val="0"/>
              </a:spcBef>
              <a:spcAft>
                <a:spcPts val="0"/>
              </a:spcAft>
              <a:buSzPts val="1600"/>
              <a:buNone/>
            </a:pPr>
            <a:r>
              <a:rPr b="1" lang="en-US" sz="4500">
                <a:solidFill>
                  <a:schemeClr val="dk1"/>
                </a:solidFill>
                <a:latin typeface="Poppins"/>
                <a:ea typeface="Poppins"/>
                <a:cs typeface="Poppins"/>
                <a:sym typeface="Poppins"/>
              </a:rPr>
              <a:t>CG</a:t>
            </a:r>
            <a:r>
              <a:rPr b="1" lang="en-US" sz="4500">
                <a:solidFill>
                  <a:schemeClr val="dk1"/>
                </a:solidFill>
                <a:latin typeface="Poppins"/>
                <a:ea typeface="Poppins"/>
                <a:cs typeface="Poppins"/>
                <a:sym typeface="Poppins"/>
              </a:rPr>
              <a:t>N Methodology</a:t>
            </a:r>
            <a:endParaRPr b="1" sz="4500">
              <a:solidFill>
                <a:schemeClr val="dk1"/>
              </a:solidFill>
              <a:latin typeface="Poppins"/>
              <a:ea typeface="Poppins"/>
              <a:cs typeface="Poppins"/>
              <a:sym typeface="Poppins"/>
            </a:endParaRPr>
          </a:p>
        </p:txBody>
      </p:sp>
      <p:pic>
        <p:nvPicPr>
          <p:cNvPr id="219" name="Google Shape;219;p36"/>
          <p:cNvPicPr preferRelativeResize="0"/>
          <p:nvPr/>
        </p:nvPicPr>
        <p:blipFill>
          <a:blip r:embed="rId3">
            <a:alphaModFix/>
          </a:blip>
          <a:stretch>
            <a:fillRect/>
          </a:stretch>
        </p:blipFill>
        <p:spPr>
          <a:xfrm>
            <a:off x="498720" y="1909200"/>
            <a:ext cx="5826561" cy="5241358"/>
          </a:xfrm>
          <a:prstGeom prst="rect">
            <a:avLst/>
          </a:prstGeom>
          <a:noFill/>
          <a:ln>
            <a:noFill/>
          </a:ln>
        </p:spPr>
      </p:pic>
      <p:sp>
        <p:nvSpPr>
          <p:cNvPr id="220" name="Google Shape;220;p36"/>
          <p:cNvSpPr txBox="1"/>
          <p:nvPr/>
        </p:nvSpPr>
        <p:spPr>
          <a:xfrm>
            <a:off x="4454000" y="1909200"/>
            <a:ext cx="7744200" cy="1675800"/>
          </a:xfrm>
          <a:prstGeom prst="rect">
            <a:avLst/>
          </a:prstGeom>
          <a:noFill/>
          <a:ln>
            <a:noFill/>
          </a:ln>
        </p:spPr>
        <p:txBody>
          <a:bodyPr anchorCtr="0" anchor="t" bIns="146275" lIns="146275" spcFirstLastPara="1" rIns="146275" wrap="square" tIns="146275">
            <a:noAutofit/>
          </a:bodyPr>
          <a:lstStyle/>
          <a:p>
            <a:pPr indent="0" lvl="0" marL="0" rtl="0" algn="l">
              <a:lnSpc>
                <a:spcPct val="115000"/>
              </a:lnSpc>
              <a:spcBef>
                <a:spcPts val="0"/>
              </a:spcBef>
              <a:spcAft>
                <a:spcPts val="0"/>
              </a:spcAft>
              <a:buNone/>
            </a:pPr>
            <a:r>
              <a:rPr b="1" lang="en-US" sz="1800">
                <a:solidFill>
                  <a:schemeClr val="dk1"/>
                </a:solidFill>
                <a:latin typeface="Poppins"/>
                <a:ea typeface="Poppins"/>
                <a:cs typeface="Poppins"/>
                <a:sym typeface="Poppins"/>
              </a:rPr>
              <a:t>CGN Architecture</a:t>
            </a:r>
            <a:endParaRPr b="1" sz="1800">
              <a:solidFill>
                <a:schemeClr val="dk1"/>
              </a:solidFill>
              <a:latin typeface="Poppins"/>
              <a:ea typeface="Poppins"/>
              <a:cs typeface="Poppins"/>
              <a:sym typeface="Poppins"/>
            </a:endParaRPr>
          </a:p>
          <a:p>
            <a:pPr indent="-317500" lvl="0" marL="457200" rtl="0" algn="l">
              <a:lnSpc>
                <a:spcPct val="115000"/>
              </a:lnSpc>
              <a:spcBef>
                <a:spcPts val="0"/>
              </a:spcBef>
              <a:spcAft>
                <a:spcPts val="0"/>
              </a:spcAft>
              <a:buClr>
                <a:srgbClr val="272525"/>
              </a:buClr>
              <a:buSzPts val="1400"/>
              <a:buFont typeface="Poppins"/>
              <a:buChar char="●"/>
            </a:pPr>
            <a:r>
              <a:rPr b="1" lang="en-US">
                <a:solidFill>
                  <a:srgbClr val="272525"/>
                </a:solidFill>
                <a:latin typeface="Poppins"/>
                <a:ea typeface="Poppins"/>
                <a:cs typeface="Poppins"/>
                <a:sym typeface="Poppins"/>
              </a:rPr>
              <a:t>Shape Generator → </a:t>
            </a:r>
            <a:r>
              <a:rPr lang="en-US">
                <a:solidFill>
                  <a:srgbClr val="272525"/>
                </a:solidFill>
                <a:latin typeface="Poppins"/>
                <a:ea typeface="Poppins"/>
                <a:cs typeface="Poppins"/>
                <a:sym typeface="Poppins"/>
              </a:rPr>
              <a:t>Produces masks (where the digit appears)</a:t>
            </a:r>
            <a:endParaRPr>
              <a:solidFill>
                <a:srgbClr val="272525"/>
              </a:solidFill>
              <a:latin typeface="Poppins"/>
              <a:ea typeface="Poppins"/>
              <a:cs typeface="Poppins"/>
              <a:sym typeface="Poppins"/>
            </a:endParaRPr>
          </a:p>
          <a:p>
            <a:pPr indent="-317500" lvl="0" marL="457200" rtl="0" algn="l">
              <a:lnSpc>
                <a:spcPct val="115000"/>
              </a:lnSpc>
              <a:spcBef>
                <a:spcPts val="0"/>
              </a:spcBef>
              <a:spcAft>
                <a:spcPts val="0"/>
              </a:spcAft>
              <a:buClr>
                <a:srgbClr val="272525"/>
              </a:buClr>
              <a:buSzPts val="1400"/>
              <a:buFont typeface="Poppins"/>
              <a:buChar char="●"/>
            </a:pPr>
            <a:r>
              <a:rPr b="1" lang="en-US">
                <a:solidFill>
                  <a:srgbClr val="272525"/>
                </a:solidFill>
                <a:latin typeface="Poppins"/>
                <a:ea typeface="Poppins"/>
                <a:cs typeface="Poppins"/>
                <a:sym typeface="Poppins"/>
              </a:rPr>
              <a:t>Texture Generators:</a:t>
            </a:r>
            <a:endParaRPr b="1">
              <a:solidFill>
                <a:srgbClr val="272525"/>
              </a:solidFill>
              <a:latin typeface="Poppins"/>
              <a:ea typeface="Poppins"/>
              <a:cs typeface="Poppins"/>
              <a:sym typeface="Poppins"/>
            </a:endParaRPr>
          </a:p>
          <a:p>
            <a:pPr indent="-317500" lvl="1" marL="914400" rtl="0" algn="l">
              <a:lnSpc>
                <a:spcPct val="115000"/>
              </a:lnSpc>
              <a:spcBef>
                <a:spcPts val="0"/>
              </a:spcBef>
              <a:spcAft>
                <a:spcPts val="0"/>
              </a:spcAft>
              <a:buClr>
                <a:srgbClr val="272525"/>
              </a:buClr>
              <a:buSzPts val="1400"/>
              <a:buFont typeface="Poppins"/>
              <a:buChar char="○"/>
            </a:pPr>
            <a:r>
              <a:rPr b="1" lang="en-US">
                <a:solidFill>
                  <a:srgbClr val="272525"/>
                </a:solidFill>
                <a:latin typeface="Poppins"/>
                <a:ea typeface="Poppins"/>
                <a:cs typeface="Poppins"/>
                <a:sym typeface="Poppins"/>
              </a:rPr>
              <a:t>One for foreground </a:t>
            </a:r>
            <a:r>
              <a:rPr lang="en-US">
                <a:solidFill>
                  <a:srgbClr val="272525"/>
                </a:solidFill>
                <a:latin typeface="Poppins"/>
                <a:ea typeface="Poppins"/>
                <a:cs typeface="Poppins"/>
                <a:sym typeface="Poppins"/>
              </a:rPr>
              <a:t>(digit texture)</a:t>
            </a:r>
            <a:endParaRPr>
              <a:solidFill>
                <a:srgbClr val="272525"/>
              </a:solidFill>
              <a:latin typeface="Poppins"/>
              <a:ea typeface="Poppins"/>
              <a:cs typeface="Poppins"/>
              <a:sym typeface="Poppins"/>
            </a:endParaRPr>
          </a:p>
          <a:p>
            <a:pPr indent="-317500" lvl="1" marL="914400" rtl="0" algn="l">
              <a:lnSpc>
                <a:spcPct val="115000"/>
              </a:lnSpc>
              <a:spcBef>
                <a:spcPts val="0"/>
              </a:spcBef>
              <a:spcAft>
                <a:spcPts val="0"/>
              </a:spcAft>
              <a:buClr>
                <a:srgbClr val="272525"/>
              </a:buClr>
              <a:buSzPts val="1400"/>
              <a:buFont typeface="Poppins"/>
              <a:buChar char="○"/>
            </a:pPr>
            <a:r>
              <a:rPr b="1" lang="en-US">
                <a:solidFill>
                  <a:srgbClr val="272525"/>
                </a:solidFill>
                <a:latin typeface="Poppins"/>
                <a:ea typeface="Poppins"/>
                <a:cs typeface="Poppins"/>
                <a:sym typeface="Poppins"/>
              </a:rPr>
              <a:t>One for background</a:t>
            </a:r>
            <a:endParaRPr b="1">
              <a:solidFill>
                <a:srgbClr val="272525"/>
              </a:solidFill>
              <a:latin typeface="Poppins"/>
              <a:ea typeface="Poppins"/>
              <a:cs typeface="Poppins"/>
              <a:sym typeface="Poppins"/>
            </a:endParaRPr>
          </a:p>
          <a:p>
            <a:pPr indent="-317500" lvl="0" marL="457200" rtl="0" algn="l">
              <a:lnSpc>
                <a:spcPct val="115000"/>
              </a:lnSpc>
              <a:spcBef>
                <a:spcPts val="0"/>
              </a:spcBef>
              <a:spcAft>
                <a:spcPts val="0"/>
              </a:spcAft>
              <a:buClr>
                <a:srgbClr val="272525"/>
              </a:buClr>
              <a:buSzPts val="1400"/>
              <a:buFont typeface="Poppins"/>
              <a:buChar char="●"/>
            </a:pPr>
            <a:r>
              <a:rPr b="1" lang="en-US">
                <a:solidFill>
                  <a:srgbClr val="272525"/>
                </a:solidFill>
                <a:latin typeface="Poppins"/>
                <a:ea typeface="Poppins"/>
                <a:cs typeface="Poppins"/>
                <a:sym typeface="Poppins"/>
              </a:rPr>
              <a:t>Discriminator → </a:t>
            </a:r>
            <a:r>
              <a:rPr lang="en-US">
                <a:solidFill>
                  <a:srgbClr val="272525"/>
                </a:solidFill>
                <a:latin typeface="Poppins"/>
                <a:ea typeface="Poppins"/>
                <a:cs typeface="Poppins"/>
                <a:sym typeface="Poppins"/>
              </a:rPr>
              <a:t>Tells real from fake images</a:t>
            </a:r>
            <a:endParaRPr>
              <a:solidFill>
                <a:srgbClr val="272525"/>
              </a:solidFill>
              <a:latin typeface="Poppins"/>
              <a:ea typeface="Poppins"/>
              <a:cs typeface="Poppins"/>
              <a:sym typeface="Poppins"/>
            </a:endParaRPr>
          </a:p>
        </p:txBody>
      </p:sp>
      <p:sp>
        <p:nvSpPr>
          <p:cNvPr id="221" name="Google Shape;221;p36"/>
          <p:cNvSpPr txBox="1"/>
          <p:nvPr/>
        </p:nvSpPr>
        <p:spPr>
          <a:xfrm>
            <a:off x="3208480" y="2677960"/>
            <a:ext cx="407100" cy="555300"/>
          </a:xfrm>
          <a:prstGeom prst="rect">
            <a:avLst/>
          </a:prstGeom>
          <a:noFill/>
          <a:ln>
            <a:noFill/>
          </a:ln>
        </p:spPr>
        <p:txBody>
          <a:bodyPr anchorCtr="0" anchor="t" bIns="146275" lIns="146275" spcFirstLastPara="1" rIns="146275" wrap="square" tIns="146275">
            <a:noAutofit/>
          </a:bodyPr>
          <a:lstStyle/>
          <a:p>
            <a:pPr indent="0" lvl="0" marL="0" rtl="0" algn="ctr">
              <a:spcBef>
                <a:spcPts val="0"/>
              </a:spcBef>
              <a:spcAft>
                <a:spcPts val="0"/>
              </a:spcAft>
              <a:buNone/>
            </a:pPr>
            <a:r>
              <a:rPr b="1" lang="en-US" sz="1900">
                <a:solidFill>
                  <a:schemeClr val="dk1"/>
                </a:solidFill>
                <a:latin typeface="Proxima Nova"/>
                <a:ea typeface="Proxima Nova"/>
                <a:cs typeface="Proxima Nova"/>
                <a:sym typeface="Proxima Nova"/>
              </a:rPr>
              <a:t>1</a:t>
            </a:r>
            <a:endParaRPr b="1" sz="1900">
              <a:solidFill>
                <a:schemeClr val="dk1"/>
              </a:solidFill>
              <a:latin typeface="Proxima Nova"/>
              <a:ea typeface="Proxima Nova"/>
              <a:cs typeface="Proxima Nova"/>
              <a:sym typeface="Proxima Nova"/>
            </a:endParaRPr>
          </a:p>
        </p:txBody>
      </p:sp>
      <p:sp>
        <p:nvSpPr>
          <p:cNvPr id="222" name="Google Shape;222;p36"/>
          <p:cNvSpPr txBox="1"/>
          <p:nvPr/>
        </p:nvSpPr>
        <p:spPr>
          <a:xfrm>
            <a:off x="3208480" y="4282920"/>
            <a:ext cx="407100" cy="555300"/>
          </a:xfrm>
          <a:prstGeom prst="rect">
            <a:avLst/>
          </a:prstGeom>
          <a:noFill/>
          <a:ln>
            <a:noFill/>
          </a:ln>
        </p:spPr>
        <p:txBody>
          <a:bodyPr anchorCtr="0" anchor="t" bIns="146275" lIns="146275" spcFirstLastPara="1" rIns="146275" wrap="square" tIns="146275">
            <a:noAutofit/>
          </a:bodyPr>
          <a:lstStyle/>
          <a:p>
            <a:pPr indent="0" lvl="0" marL="0" rtl="0" algn="ctr">
              <a:spcBef>
                <a:spcPts val="0"/>
              </a:spcBef>
              <a:spcAft>
                <a:spcPts val="0"/>
              </a:spcAft>
              <a:buNone/>
            </a:pPr>
            <a:r>
              <a:rPr b="1" lang="en-US" sz="1900">
                <a:solidFill>
                  <a:schemeClr val="dk1"/>
                </a:solidFill>
                <a:latin typeface="Proxima Nova"/>
                <a:ea typeface="Proxima Nova"/>
                <a:cs typeface="Proxima Nova"/>
                <a:sym typeface="Proxima Nova"/>
              </a:rPr>
              <a:t>2</a:t>
            </a:r>
            <a:endParaRPr b="1" sz="1900">
              <a:solidFill>
                <a:schemeClr val="dk1"/>
              </a:solidFill>
              <a:latin typeface="Proxima Nova"/>
              <a:ea typeface="Proxima Nova"/>
              <a:cs typeface="Proxima Nova"/>
              <a:sym typeface="Proxima Nova"/>
            </a:endParaRPr>
          </a:p>
        </p:txBody>
      </p:sp>
      <p:sp>
        <p:nvSpPr>
          <p:cNvPr id="223" name="Google Shape;223;p36"/>
          <p:cNvSpPr txBox="1"/>
          <p:nvPr/>
        </p:nvSpPr>
        <p:spPr>
          <a:xfrm>
            <a:off x="3208480" y="6114440"/>
            <a:ext cx="407100" cy="555300"/>
          </a:xfrm>
          <a:prstGeom prst="rect">
            <a:avLst/>
          </a:prstGeom>
          <a:noFill/>
          <a:ln>
            <a:noFill/>
          </a:ln>
        </p:spPr>
        <p:txBody>
          <a:bodyPr anchorCtr="0" anchor="t" bIns="146275" lIns="146275" spcFirstLastPara="1" rIns="146275" wrap="square" tIns="146275">
            <a:noAutofit/>
          </a:bodyPr>
          <a:lstStyle/>
          <a:p>
            <a:pPr indent="0" lvl="0" marL="0" rtl="0" algn="ctr">
              <a:spcBef>
                <a:spcPts val="0"/>
              </a:spcBef>
              <a:spcAft>
                <a:spcPts val="0"/>
              </a:spcAft>
              <a:buNone/>
            </a:pPr>
            <a:r>
              <a:rPr b="1" lang="en-US" sz="1900">
                <a:solidFill>
                  <a:schemeClr val="dk1"/>
                </a:solidFill>
                <a:latin typeface="Proxima Nova"/>
                <a:ea typeface="Proxima Nova"/>
                <a:cs typeface="Proxima Nova"/>
                <a:sym typeface="Proxima Nova"/>
              </a:rPr>
              <a:t>3</a:t>
            </a:r>
            <a:endParaRPr b="1" sz="1900">
              <a:solidFill>
                <a:schemeClr val="dk1"/>
              </a:solidFill>
              <a:latin typeface="Proxima Nova"/>
              <a:ea typeface="Proxima Nova"/>
              <a:cs typeface="Proxima Nova"/>
              <a:sym typeface="Proxima Nova"/>
            </a:endParaRPr>
          </a:p>
        </p:txBody>
      </p:sp>
      <p:sp>
        <p:nvSpPr>
          <p:cNvPr id="224" name="Google Shape;224;p36"/>
          <p:cNvSpPr txBox="1"/>
          <p:nvPr/>
        </p:nvSpPr>
        <p:spPr>
          <a:xfrm>
            <a:off x="5441000" y="3858350"/>
            <a:ext cx="8824800" cy="1414500"/>
          </a:xfrm>
          <a:prstGeom prst="rect">
            <a:avLst/>
          </a:prstGeom>
          <a:noFill/>
          <a:ln>
            <a:noFill/>
          </a:ln>
        </p:spPr>
        <p:txBody>
          <a:bodyPr anchorCtr="0" anchor="t" bIns="146275" lIns="146275" spcFirstLastPara="1" rIns="146275" wrap="square" tIns="146275">
            <a:noAutofit/>
          </a:bodyPr>
          <a:lstStyle/>
          <a:p>
            <a:pPr indent="0" lvl="0" marL="0" rtl="0" algn="l">
              <a:lnSpc>
                <a:spcPct val="115000"/>
              </a:lnSpc>
              <a:spcBef>
                <a:spcPts val="0"/>
              </a:spcBef>
              <a:spcAft>
                <a:spcPts val="0"/>
              </a:spcAft>
              <a:buNone/>
            </a:pPr>
            <a:r>
              <a:rPr b="1" lang="en-US" sz="1800">
                <a:solidFill>
                  <a:schemeClr val="dk1"/>
                </a:solidFill>
                <a:latin typeface="Poppins"/>
                <a:ea typeface="Poppins"/>
                <a:cs typeface="Poppins"/>
                <a:sym typeface="Poppins"/>
              </a:rPr>
              <a:t>Loss Functions</a:t>
            </a:r>
            <a:endParaRPr b="1" sz="1800">
              <a:solidFill>
                <a:schemeClr val="dk1"/>
              </a:solidFill>
              <a:latin typeface="Poppins"/>
              <a:ea typeface="Poppins"/>
              <a:cs typeface="Poppins"/>
              <a:sym typeface="Poppins"/>
            </a:endParaRPr>
          </a:p>
          <a:p>
            <a:pPr indent="-317500" lvl="0" marL="457200" rtl="0" algn="l">
              <a:lnSpc>
                <a:spcPct val="115000"/>
              </a:lnSpc>
              <a:spcBef>
                <a:spcPts val="0"/>
              </a:spcBef>
              <a:spcAft>
                <a:spcPts val="0"/>
              </a:spcAft>
              <a:buClr>
                <a:srgbClr val="272525"/>
              </a:buClr>
              <a:buSzPts val="1400"/>
              <a:buFont typeface="Poppins"/>
              <a:buChar char="●"/>
            </a:pPr>
            <a:r>
              <a:rPr b="1" lang="en-US">
                <a:solidFill>
                  <a:srgbClr val="272525"/>
                </a:solidFill>
                <a:latin typeface="Poppins"/>
                <a:ea typeface="Poppins"/>
                <a:cs typeface="Poppins"/>
                <a:sym typeface="Poppins"/>
              </a:rPr>
              <a:t>Adversarial Loss (MSE) → </a:t>
            </a:r>
            <a:r>
              <a:rPr lang="en-US">
                <a:solidFill>
                  <a:srgbClr val="272525"/>
                </a:solidFill>
                <a:latin typeface="Poppins"/>
                <a:ea typeface="Poppins"/>
                <a:cs typeface="Poppins"/>
                <a:sym typeface="Poppins"/>
              </a:rPr>
              <a:t>Make images realistic</a:t>
            </a:r>
            <a:endParaRPr>
              <a:solidFill>
                <a:srgbClr val="272525"/>
              </a:solidFill>
              <a:latin typeface="Poppins"/>
              <a:ea typeface="Poppins"/>
              <a:cs typeface="Poppins"/>
              <a:sym typeface="Poppins"/>
            </a:endParaRPr>
          </a:p>
          <a:p>
            <a:pPr indent="-317500" lvl="0" marL="457200" rtl="0" algn="l">
              <a:lnSpc>
                <a:spcPct val="115000"/>
              </a:lnSpc>
              <a:spcBef>
                <a:spcPts val="0"/>
              </a:spcBef>
              <a:spcAft>
                <a:spcPts val="0"/>
              </a:spcAft>
              <a:buClr>
                <a:srgbClr val="272525"/>
              </a:buClr>
              <a:buSzPts val="1400"/>
              <a:buFont typeface="Poppins"/>
              <a:buChar char="●"/>
            </a:pPr>
            <a:r>
              <a:rPr b="1" lang="en-US">
                <a:solidFill>
                  <a:srgbClr val="272525"/>
                </a:solidFill>
                <a:latin typeface="Poppins"/>
                <a:ea typeface="Poppins"/>
                <a:cs typeface="Poppins"/>
                <a:sym typeface="Poppins"/>
              </a:rPr>
              <a:t>Binary Mask Loss → </a:t>
            </a:r>
            <a:r>
              <a:rPr lang="en-US">
                <a:solidFill>
                  <a:srgbClr val="272525"/>
                </a:solidFill>
                <a:latin typeface="Poppins"/>
                <a:ea typeface="Poppins"/>
                <a:cs typeface="Poppins"/>
                <a:sym typeface="Poppins"/>
              </a:rPr>
              <a:t>Encourage meaningful masks</a:t>
            </a:r>
            <a:endParaRPr>
              <a:solidFill>
                <a:srgbClr val="272525"/>
              </a:solidFill>
              <a:latin typeface="Poppins"/>
              <a:ea typeface="Poppins"/>
              <a:cs typeface="Poppins"/>
              <a:sym typeface="Poppins"/>
            </a:endParaRPr>
          </a:p>
          <a:p>
            <a:pPr indent="-317500" lvl="0" marL="457200" rtl="0" algn="l">
              <a:lnSpc>
                <a:spcPct val="115000"/>
              </a:lnSpc>
              <a:spcBef>
                <a:spcPts val="0"/>
              </a:spcBef>
              <a:spcAft>
                <a:spcPts val="0"/>
              </a:spcAft>
              <a:buClr>
                <a:srgbClr val="272525"/>
              </a:buClr>
              <a:buSzPts val="1400"/>
              <a:buFont typeface="Poppins"/>
              <a:buChar char="●"/>
            </a:pPr>
            <a:r>
              <a:rPr b="1" lang="en-US">
                <a:solidFill>
                  <a:srgbClr val="272525"/>
                </a:solidFill>
                <a:latin typeface="Poppins"/>
                <a:ea typeface="Poppins"/>
                <a:cs typeface="Poppins"/>
                <a:sym typeface="Poppins"/>
              </a:rPr>
              <a:t>Perceptual Loss → </a:t>
            </a:r>
            <a:r>
              <a:rPr lang="en-US">
                <a:solidFill>
                  <a:srgbClr val="272525"/>
                </a:solidFill>
                <a:latin typeface="Poppins"/>
                <a:ea typeface="Poppins"/>
                <a:cs typeface="Poppins"/>
                <a:sym typeface="Poppins"/>
              </a:rPr>
              <a:t>Match styles of real images</a:t>
            </a:r>
            <a:endParaRPr>
              <a:solidFill>
                <a:srgbClr val="272525"/>
              </a:solidFill>
              <a:latin typeface="Poppins"/>
              <a:ea typeface="Poppins"/>
              <a:cs typeface="Poppins"/>
              <a:sym typeface="Poppins"/>
            </a:endParaRPr>
          </a:p>
        </p:txBody>
      </p:sp>
      <p:sp>
        <p:nvSpPr>
          <p:cNvPr id="225" name="Google Shape;225;p36"/>
          <p:cNvSpPr txBox="1"/>
          <p:nvPr/>
        </p:nvSpPr>
        <p:spPr>
          <a:xfrm>
            <a:off x="6458125" y="5633600"/>
            <a:ext cx="7673700" cy="1264200"/>
          </a:xfrm>
          <a:prstGeom prst="rect">
            <a:avLst/>
          </a:prstGeom>
          <a:noFill/>
          <a:ln>
            <a:noFill/>
          </a:ln>
        </p:spPr>
        <p:txBody>
          <a:bodyPr anchorCtr="0" anchor="t" bIns="146275" lIns="146275" spcFirstLastPara="1" rIns="146275" wrap="square" tIns="146275">
            <a:noAutofit/>
          </a:bodyPr>
          <a:lstStyle/>
          <a:p>
            <a:pPr indent="0" lvl="0" marL="0" rtl="0" algn="l">
              <a:lnSpc>
                <a:spcPct val="115000"/>
              </a:lnSpc>
              <a:spcBef>
                <a:spcPts val="0"/>
              </a:spcBef>
              <a:spcAft>
                <a:spcPts val="0"/>
              </a:spcAft>
              <a:buNone/>
            </a:pPr>
            <a:r>
              <a:rPr b="1" lang="en-US" sz="1800">
                <a:solidFill>
                  <a:schemeClr val="dk1"/>
                </a:solidFill>
                <a:latin typeface="Poppins"/>
                <a:ea typeface="Poppins"/>
                <a:cs typeface="Poppins"/>
                <a:sym typeface="Poppins"/>
              </a:rPr>
              <a:t>Training</a:t>
            </a:r>
            <a:endParaRPr b="1" sz="1800">
              <a:solidFill>
                <a:schemeClr val="dk1"/>
              </a:solidFill>
              <a:latin typeface="Poppins"/>
              <a:ea typeface="Poppins"/>
              <a:cs typeface="Poppins"/>
              <a:sym typeface="Poppins"/>
            </a:endParaRPr>
          </a:p>
          <a:p>
            <a:pPr indent="-317500" lvl="0" marL="457200" rtl="0" algn="l">
              <a:lnSpc>
                <a:spcPct val="115000"/>
              </a:lnSpc>
              <a:spcBef>
                <a:spcPts val="0"/>
              </a:spcBef>
              <a:spcAft>
                <a:spcPts val="0"/>
              </a:spcAft>
              <a:buClr>
                <a:srgbClr val="272525"/>
              </a:buClr>
              <a:buSzPts val="1400"/>
              <a:buFont typeface="Poppins"/>
              <a:buChar char="●"/>
            </a:pPr>
            <a:r>
              <a:rPr lang="en-US">
                <a:solidFill>
                  <a:srgbClr val="272525"/>
                </a:solidFill>
                <a:latin typeface="Poppins"/>
                <a:ea typeface="Poppins"/>
                <a:cs typeface="Poppins"/>
                <a:sym typeface="Poppins"/>
              </a:rPr>
              <a:t>20 epochs, batch size 64</a:t>
            </a:r>
            <a:endParaRPr>
              <a:solidFill>
                <a:srgbClr val="272525"/>
              </a:solidFill>
              <a:latin typeface="Poppins"/>
              <a:ea typeface="Poppins"/>
              <a:cs typeface="Poppins"/>
              <a:sym typeface="Poppins"/>
            </a:endParaRPr>
          </a:p>
          <a:p>
            <a:pPr indent="-317500" lvl="0" marL="457200" rtl="0" algn="l">
              <a:lnSpc>
                <a:spcPct val="115000"/>
              </a:lnSpc>
              <a:spcBef>
                <a:spcPts val="0"/>
              </a:spcBef>
              <a:spcAft>
                <a:spcPts val="0"/>
              </a:spcAft>
              <a:buClr>
                <a:srgbClr val="272525"/>
              </a:buClr>
              <a:buSzPts val="1400"/>
              <a:buFont typeface="Poppins"/>
              <a:buChar char="●"/>
            </a:pPr>
            <a:r>
              <a:rPr lang="en-US">
                <a:solidFill>
                  <a:srgbClr val="272525"/>
                </a:solidFill>
                <a:latin typeface="Poppins"/>
                <a:ea typeface="Poppins"/>
                <a:cs typeface="Poppins"/>
                <a:sym typeface="Poppins"/>
              </a:rPr>
              <a:t>Optimized with Adam optimizer</a:t>
            </a:r>
            <a:endParaRPr>
              <a:solidFill>
                <a:srgbClr val="272525"/>
              </a:solidFill>
              <a:latin typeface="Poppins"/>
              <a:ea typeface="Poppins"/>
              <a:cs typeface="Poppins"/>
              <a:sym typeface="Poppins"/>
            </a:endParaRPr>
          </a:p>
          <a:p>
            <a:pPr indent="-317500" lvl="0" marL="457200" rtl="0" algn="l">
              <a:lnSpc>
                <a:spcPct val="115000"/>
              </a:lnSpc>
              <a:spcBef>
                <a:spcPts val="0"/>
              </a:spcBef>
              <a:spcAft>
                <a:spcPts val="0"/>
              </a:spcAft>
              <a:buClr>
                <a:srgbClr val="272525"/>
              </a:buClr>
              <a:buSzPts val="1400"/>
              <a:buFont typeface="Poppins"/>
              <a:buChar char="●"/>
            </a:pPr>
            <a:r>
              <a:rPr lang="en-US">
                <a:solidFill>
                  <a:srgbClr val="272525"/>
                </a:solidFill>
                <a:latin typeface="Poppins"/>
                <a:ea typeface="Poppins"/>
                <a:cs typeface="Poppins"/>
                <a:sym typeface="Poppins"/>
              </a:rPr>
              <a:t>Saved images and losses during training</a:t>
            </a:r>
            <a:endParaRPr>
              <a:solidFill>
                <a:srgbClr val="272525"/>
              </a:solidFill>
              <a:latin typeface="Poppins"/>
              <a:ea typeface="Poppins"/>
              <a:cs typeface="Poppins"/>
              <a:sym typeface="Poppi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7"/>
          <p:cNvSpPr/>
          <p:nvPr/>
        </p:nvSpPr>
        <p:spPr>
          <a:xfrm>
            <a:off x="0" y="8560"/>
            <a:ext cx="14630400" cy="20850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146275" lIns="146275" spcFirstLastPara="1" rIns="146275" wrap="square" tIns="146275">
            <a:noAutofit/>
          </a:bodyPr>
          <a:lstStyle/>
          <a:p>
            <a:pPr indent="0" lvl="0" marL="0" rtl="0" algn="ctr">
              <a:spcBef>
                <a:spcPts val="0"/>
              </a:spcBef>
              <a:spcAft>
                <a:spcPts val="0"/>
              </a:spcAft>
              <a:buNone/>
            </a:pPr>
            <a:r>
              <a:t/>
            </a:r>
            <a:endParaRPr sz="2200">
              <a:latin typeface="Proxima Nova"/>
              <a:ea typeface="Proxima Nova"/>
              <a:cs typeface="Proxima Nova"/>
              <a:sym typeface="Proxima Nova"/>
            </a:endParaRPr>
          </a:p>
        </p:txBody>
      </p:sp>
      <p:sp>
        <p:nvSpPr>
          <p:cNvPr id="231" name="Google Shape;231;p37"/>
          <p:cNvSpPr txBox="1"/>
          <p:nvPr>
            <p:ph type="title"/>
          </p:nvPr>
        </p:nvSpPr>
        <p:spPr>
          <a:xfrm>
            <a:off x="498720" y="712040"/>
            <a:ext cx="13632900" cy="916200"/>
          </a:xfrm>
          <a:prstGeom prst="rect">
            <a:avLst/>
          </a:prstGeom>
        </p:spPr>
        <p:txBody>
          <a:bodyPr anchorCtr="0" anchor="t" bIns="146275" lIns="146275" spcFirstLastPara="1" rIns="146275" wrap="square" tIns="146275">
            <a:noAutofit/>
          </a:bodyPr>
          <a:lstStyle/>
          <a:p>
            <a:pPr indent="0" lvl="0" marL="0" rtl="0" algn="l">
              <a:spcBef>
                <a:spcPts val="0"/>
              </a:spcBef>
              <a:spcAft>
                <a:spcPts val="0"/>
              </a:spcAft>
              <a:buSzPts val="1600"/>
              <a:buNone/>
            </a:pPr>
            <a:r>
              <a:rPr b="1" lang="en-US" sz="4500">
                <a:solidFill>
                  <a:srgbClr val="FFFFFF"/>
                </a:solidFill>
                <a:latin typeface="Poppins"/>
                <a:ea typeface="Poppins"/>
                <a:cs typeface="Poppins"/>
                <a:sym typeface="Poppins"/>
              </a:rPr>
              <a:t>CG</a:t>
            </a:r>
            <a:r>
              <a:rPr b="1" lang="en-US" sz="4500">
                <a:solidFill>
                  <a:srgbClr val="FFFFFF"/>
                </a:solidFill>
                <a:latin typeface="Poppins"/>
                <a:ea typeface="Poppins"/>
                <a:cs typeface="Poppins"/>
                <a:sym typeface="Poppins"/>
              </a:rPr>
              <a:t>N Results</a:t>
            </a:r>
            <a:endParaRPr b="1" sz="4500">
              <a:solidFill>
                <a:srgbClr val="FFFFFF"/>
              </a:solidFill>
              <a:latin typeface="Poppins"/>
              <a:ea typeface="Poppins"/>
              <a:cs typeface="Poppins"/>
              <a:sym typeface="Poppins"/>
            </a:endParaRPr>
          </a:p>
        </p:txBody>
      </p:sp>
      <p:pic>
        <p:nvPicPr>
          <p:cNvPr id="232" name="Google Shape;232;p37"/>
          <p:cNvPicPr preferRelativeResize="0"/>
          <p:nvPr/>
        </p:nvPicPr>
        <p:blipFill>
          <a:blip r:embed="rId3">
            <a:alphaModFix/>
          </a:blip>
          <a:stretch>
            <a:fillRect/>
          </a:stretch>
        </p:blipFill>
        <p:spPr>
          <a:xfrm>
            <a:off x="498750" y="2369500"/>
            <a:ext cx="6555724" cy="1816775"/>
          </a:xfrm>
          <a:prstGeom prst="rect">
            <a:avLst/>
          </a:prstGeom>
          <a:noFill/>
          <a:ln>
            <a:noFill/>
          </a:ln>
        </p:spPr>
      </p:pic>
      <p:sp>
        <p:nvSpPr>
          <p:cNvPr id="233" name="Google Shape;233;p37"/>
          <p:cNvSpPr txBox="1"/>
          <p:nvPr/>
        </p:nvSpPr>
        <p:spPr>
          <a:xfrm>
            <a:off x="569300" y="2492188"/>
            <a:ext cx="6414600" cy="157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US" sz="1800">
                <a:solidFill>
                  <a:schemeClr val="dk1"/>
                </a:solidFill>
                <a:latin typeface="Poppins"/>
                <a:ea typeface="Poppins"/>
                <a:cs typeface="Poppins"/>
                <a:sym typeface="Poppins"/>
              </a:rPr>
              <a:t>Generated Images</a:t>
            </a:r>
            <a:endParaRPr b="1" sz="1800">
              <a:solidFill>
                <a:schemeClr val="dk1"/>
              </a:solidFill>
              <a:latin typeface="Poppins"/>
              <a:ea typeface="Poppins"/>
              <a:cs typeface="Poppins"/>
              <a:sym typeface="Poppins"/>
            </a:endParaRPr>
          </a:p>
          <a:p>
            <a:pPr indent="-342900" lvl="0" marL="457200" rtl="0" algn="l">
              <a:lnSpc>
                <a:spcPct val="115000"/>
              </a:lnSpc>
              <a:spcBef>
                <a:spcPts val="1200"/>
              </a:spcBef>
              <a:spcAft>
                <a:spcPts val="0"/>
              </a:spcAft>
              <a:buSzPts val="1800"/>
              <a:buFont typeface="Poppins"/>
              <a:buChar char="●"/>
            </a:pPr>
            <a:r>
              <a:rPr lang="en-US" sz="1800">
                <a:latin typeface="Poppins"/>
                <a:ea typeface="Poppins"/>
                <a:cs typeface="Poppins"/>
                <a:sym typeface="Poppins"/>
              </a:rPr>
              <a:t>Diverse shapes, textures, backgrounds</a:t>
            </a:r>
            <a:endParaRPr sz="1800">
              <a:latin typeface="Poppins"/>
              <a:ea typeface="Poppins"/>
              <a:cs typeface="Poppins"/>
              <a:sym typeface="Poppins"/>
            </a:endParaRPr>
          </a:p>
          <a:p>
            <a:pPr indent="-342900" lvl="0" marL="457200" rtl="0" algn="l">
              <a:lnSpc>
                <a:spcPct val="115000"/>
              </a:lnSpc>
              <a:spcBef>
                <a:spcPts val="0"/>
              </a:spcBef>
              <a:spcAft>
                <a:spcPts val="0"/>
              </a:spcAft>
              <a:buSzPts val="1800"/>
              <a:buFont typeface="Poppins"/>
              <a:buChar char="●"/>
            </a:pPr>
            <a:r>
              <a:rPr lang="en-US" sz="1800">
                <a:latin typeface="Poppins"/>
                <a:ea typeface="Poppins"/>
                <a:cs typeface="Poppins"/>
                <a:sym typeface="Poppins"/>
              </a:rPr>
              <a:t>Clear </a:t>
            </a:r>
            <a:r>
              <a:rPr b="1" lang="en-US" sz="1800">
                <a:latin typeface="Poppins"/>
                <a:ea typeface="Poppins"/>
                <a:cs typeface="Poppins"/>
                <a:sym typeface="Poppins"/>
              </a:rPr>
              <a:t>digit</a:t>
            </a:r>
            <a:r>
              <a:rPr lang="en-US" sz="1800">
                <a:latin typeface="Poppins"/>
                <a:ea typeface="Poppins"/>
                <a:cs typeface="Poppins"/>
                <a:sym typeface="Poppins"/>
              </a:rPr>
              <a:t> </a:t>
            </a:r>
            <a:r>
              <a:rPr b="1" lang="en-US" sz="1800">
                <a:latin typeface="Poppins"/>
                <a:ea typeface="Poppins"/>
                <a:cs typeface="Poppins"/>
                <a:sym typeface="Poppins"/>
              </a:rPr>
              <a:t>identity</a:t>
            </a:r>
            <a:r>
              <a:rPr lang="en-US" sz="1800">
                <a:latin typeface="Poppins"/>
                <a:ea typeface="Poppins"/>
                <a:cs typeface="Poppins"/>
                <a:sym typeface="Poppins"/>
              </a:rPr>
              <a:t> even with color changes</a:t>
            </a:r>
            <a:endParaRPr sz="1800">
              <a:latin typeface="Poppins"/>
              <a:ea typeface="Poppins"/>
              <a:cs typeface="Poppins"/>
              <a:sym typeface="Poppins"/>
            </a:endParaRPr>
          </a:p>
          <a:p>
            <a:pPr indent="-342900" lvl="0" marL="457200" rtl="0" algn="l">
              <a:lnSpc>
                <a:spcPct val="115000"/>
              </a:lnSpc>
              <a:spcBef>
                <a:spcPts val="0"/>
              </a:spcBef>
              <a:spcAft>
                <a:spcPts val="0"/>
              </a:spcAft>
              <a:buSzPts val="1800"/>
              <a:buFont typeface="Poppins"/>
              <a:buChar char="●"/>
            </a:pPr>
            <a:r>
              <a:rPr lang="en-US" sz="1800">
                <a:latin typeface="Poppins"/>
                <a:ea typeface="Poppins"/>
                <a:cs typeface="Poppins"/>
                <a:sym typeface="Poppins"/>
              </a:rPr>
              <a:t>Disentanglement of visual components works well</a:t>
            </a:r>
            <a:endParaRPr sz="1800">
              <a:latin typeface="Poppins"/>
              <a:ea typeface="Poppins"/>
              <a:cs typeface="Poppins"/>
              <a:sym typeface="Poppins"/>
            </a:endParaRPr>
          </a:p>
        </p:txBody>
      </p:sp>
      <p:pic>
        <p:nvPicPr>
          <p:cNvPr id="234" name="Google Shape;234;p37"/>
          <p:cNvPicPr preferRelativeResize="0"/>
          <p:nvPr/>
        </p:nvPicPr>
        <p:blipFill>
          <a:blip r:embed="rId3">
            <a:alphaModFix/>
          </a:blip>
          <a:stretch>
            <a:fillRect/>
          </a:stretch>
        </p:blipFill>
        <p:spPr>
          <a:xfrm>
            <a:off x="7575900" y="4872433"/>
            <a:ext cx="6555724" cy="1748975"/>
          </a:xfrm>
          <a:prstGeom prst="rect">
            <a:avLst/>
          </a:prstGeom>
          <a:noFill/>
          <a:ln>
            <a:noFill/>
          </a:ln>
        </p:spPr>
      </p:pic>
      <p:sp>
        <p:nvSpPr>
          <p:cNvPr id="235" name="Google Shape;235;p37"/>
          <p:cNvSpPr txBox="1"/>
          <p:nvPr/>
        </p:nvSpPr>
        <p:spPr>
          <a:xfrm>
            <a:off x="7646450" y="4961221"/>
            <a:ext cx="6414600" cy="157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US" sz="1800">
                <a:solidFill>
                  <a:schemeClr val="dk1"/>
                </a:solidFill>
                <a:latin typeface="Poppins"/>
                <a:ea typeface="Poppins"/>
                <a:cs typeface="Poppins"/>
                <a:sym typeface="Poppins"/>
              </a:rPr>
              <a:t>Training Loss Curves</a:t>
            </a:r>
            <a:endParaRPr b="1" sz="1800">
              <a:solidFill>
                <a:schemeClr val="dk1"/>
              </a:solidFill>
              <a:latin typeface="Poppins"/>
              <a:ea typeface="Poppins"/>
              <a:cs typeface="Poppins"/>
              <a:sym typeface="Poppins"/>
            </a:endParaRPr>
          </a:p>
          <a:p>
            <a:pPr indent="-342900" lvl="0" marL="457200" rtl="0" algn="l">
              <a:lnSpc>
                <a:spcPct val="115000"/>
              </a:lnSpc>
              <a:spcBef>
                <a:spcPts val="1200"/>
              </a:spcBef>
              <a:spcAft>
                <a:spcPts val="0"/>
              </a:spcAft>
              <a:buSzPts val="1800"/>
              <a:buFont typeface="Poppins"/>
              <a:buChar char="●"/>
            </a:pPr>
            <a:r>
              <a:rPr lang="en-US" sz="1800">
                <a:latin typeface="Poppins"/>
                <a:ea typeface="Poppins"/>
                <a:cs typeface="Poppins"/>
                <a:sym typeface="Poppins"/>
              </a:rPr>
              <a:t>Generator Loss: Stabilized between 7.5 – 8</a:t>
            </a:r>
            <a:endParaRPr sz="1800">
              <a:latin typeface="Poppins"/>
              <a:ea typeface="Poppins"/>
              <a:cs typeface="Poppins"/>
              <a:sym typeface="Poppins"/>
            </a:endParaRPr>
          </a:p>
          <a:p>
            <a:pPr indent="-342900" lvl="0" marL="457200" rtl="0" algn="l">
              <a:lnSpc>
                <a:spcPct val="115000"/>
              </a:lnSpc>
              <a:spcBef>
                <a:spcPts val="0"/>
              </a:spcBef>
              <a:spcAft>
                <a:spcPts val="0"/>
              </a:spcAft>
              <a:buSzPts val="1800"/>
              <a:buFont typeface="Poppins"/>
              <a:buChar char="●"/>
            </a:pPr>
            <a:r>
              <a:rPr lang="en-US" sz="1800">
                <a:latin typeface="Poppins"/>
                <a:ea typeface="Poppins"/>
                <a:cs typeface="Poppins"/>
                <a:sym typeface="Poppins"/>
              </a:rPr>
              <a:t>Discriminator Loss: Stayed low, ~0.2</a:t>
            </a:r>
            <a:endParaRPr sz="1800">
              <a:latin typeface="Poppins"/>
              <a:ea typeface="Poppins"/>
              <a:cs typeface="Poppins"/>
              <a:sym typeface="Poppins"/>
            </a:endParaRPr>
          </a:p>
          <a:p>
            <a:pPr indent="-342900" lvl="0" marL="457200" rtl="0" algn="l">
              <a:lnSpc>
                <a:spcPct val="115000"/>
              </a:lnSpc>
              <a:spcBef>
                <a:spcPts val="0"/>
              </a:spcBef>
              <a:spcAft>
                <a:spcPts val="0"/>
              </a:spcAft>
              <a:buSzPts val="1800"/>
              <a:buFont typeface="Poppins"/>
              <a:buChar char="●"/>
            </a:pPr>
            <a:r>
              <a:rPr lang="en-US" sz="1800">
                <a:latin typeface="Poppins"/>
                <a:ea typeface="Poppins"/>
                <a:cs typeface="Poppins"/>
                <a:sym typeface="Poppins"/>
              </a:rPr>
              <a:t>Healthy balance → Stable CGN learning</a:t>
            </a:r>
            <a:endParaRPr sz="1800">
              <a:latin typeface="Poppins"/>
              <a:ea typeface="Poppins"/>
              <a:cs typeface="Poppins"/>
              <a:sym typeface="Poppins"/>
            </a:endParaRPr>
          </a:p>
        </p:txBody>
      </p:sp>
      <p:pic>
        <p:nvPicPr>
          <p:cNvPr id="236" name="Google Shape;236;p37"/>
          <p:cNvPicPr preferRelativeResize="0"/>
          <p:nvPr/>
        </p:nvPicPr>
        <p:blipFill>
          <a:blip r:embed="rId3">
            <a:alphaModFix/>
          </a:blip>
          <a:stretch>
            <a:fillRect/>
          </a:stretch>
        </p:blipFill>
        <p:spPr>
          <a:xfrm>
            <a:off x="498750" y="6299975"/>
            <a:ext cx="6555724" cy="1748975"/>
          </a:xfrm>
          <a:prstGeom prst="rect">
            <a:avLst/>
          </a:prstGeom>
          <a:noFill/>
          <a:ln>
            <a:noFill/>
          </a:ln>
        </p:spPr>
      </p:pic>
      <p:sp>
        <p:nvSpPr>
          <p:cNvPr id="237" name="Google Shape;237;p37"/>
          <p:cNvSpPr txBox="1"/>
          <p:nvPr/>
        </p:nvSpPr>
        <p:spPr>
          <a:xfrm>
            <a:off x="569300" y="6388763"/>
            <a:ext cx="6414600" cy="157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US" sz="1800">
                <a:solidFill>
                  <a:schemeClr val="dk1"/>
                </a:solidFill>
                <a:latin typeface="Poppins"/>
                <a:ea typeface="Poppins"/>
                <a:cs typeface="Poppins"/>
                <a:sym typeface="Poppins"/>
              </a:rPr>
              <a:t>Mask Statistics</a:t>
            </a:r>
            <a:endParaRPr b="1" sz="1800">
              <a:solidFill>
                <a:schemeClr val="dk1"/>
              </a:solidFill>
              <a:latin typeface="Poppins"/>
              <a:ea typeface="Poppins"/>
              <a:cs typeface="Poppins"/>
              <a:sym typeface="Poppins"/>
            </a:endParaRPr>
          </a:p>
          <a:p>
            <a:pPr indent="-342900" lvl="0" marL="457200" rtl="0" algn="l">
              <a:lnSpc>
                <a:spcPct val="115000"/>
              </a:lnSpc>
              <a:spcBef>
                <a:spcPts val="1200"/>
              </a:spcBef>
              <a:spcAft>
                <a:spcPts val="0"/>
              </a:spcAft>
              <a:buSzPts val="1800"/>
              <a:buFont typeface="Poppins"/>
              <a:buChar char="●"/>
            </a:pPr>
            <a:r>
              <a:rPr b="1" lang="en-US" sz="1800">
                <a:latin typeface="Poppins"/>
                <a:ea typeface="Poppins"/>
                <a:cs typeface="Poppins"/>
                <a:sym typeface="Poppins"/>
              </a:rPr>
              <a:t>Mean Mask Value:</a:t>
            </a:r>
            <a:r>
              <a:rPr lang="en-US" sz="1800">
                <a:latin typeface="Poppins"/>
                <a:ea typeface="Poppins"/>
                <a:cs typeface="Poppins"/>
                <a:sym typeface="Poppins"/>
              </a:rPr>
              <a:t> Between 0.20 – 0.45</a:t>
            </a:r>
            <a:endParaRPr sz="1800">
              <a:latin typeface="Poppins"/>
              <a:ea typeface="Poppins"/>
              <a:cs typeface="Poppins"/>
              <a:sym typeface="Poppins"/>
            </a:endParaRPr>
          </a:p>
          <a:p>
            <a:pPr indent="-342900" lvl="0" marL="457200" rtl="0" algn="l">
              <a:lnSpc>
                <a:spcPct val="115000"/>
              </a:lnSpc>
              <a:spcBef>
                <a:spcPts val="0"/>
              </a:spcBef>
              <a:spcAft>
                <a:spcPts val="0"/>
              </a:spcAft>
              <a:buSzPts val="1800"/>
              <a:buFont typeface="Poppins"/>
              <a:buChar char="●"/>
            </a:pPr>
            <a:r>
              <a:rPr b="1" lang="en-US" sz="1800">
                <a:latin typeface="Poppins"/>
                <a:ea typeface="Poppins"/>
                <a:cs typeface="Poppins"/>
                <a:sym typeface="Poppins"/>
              </a:rPr>
              <a:t>Variance:</a:t>
            </a:r>
            <a:r>
              <a:rPr lang="en-US" sz="1800">
                <a:latin typeface="Poppins"/>
                <a:ea typeface="Poppins"/>
                <a:cs typeface="Poppins"/>
                <a:sym typeface="Poppins"/>
              </a:rPr>
              <a:t> Between 0.16 – 0.22</a:t>
            </a:r>
            <a:endParaRPr sz="1800">
              <a:latin typeface="Poppins"/>
              <a:ea typeface="Poppins"/>
              <a:cs typeface="Poppins"/>
              <a:sym typeface="Poppins"/>
            </a:endParaRPr>
          </a:p>
          <a:p>
            <a:pPr indent="-342900" lvl="0" marL="457200" rtl="0" algn="l">
              <a:lnSpc>
                <a:spcPct val="115000"/>
              </a:lnSpc>
              <a:spcBef>
                <a:spcPts val="0"/>
              </a:spcBef>
              <a:spcAft>
                <a:spcPts val="0"/>
              </a:spcAft>
              <a:buSzPts val="1800"/>
              <a:buFont typeface="Poppins"/>
              <a:buChar char="●"/>
            </a:pPr>
            <a:r>
              <a:rPr lang="en-US" sz="1800">
                <a:latin typeface="Poppins"/>
                <a:ea typeface="Poppins"/>
                <a:cs typeface="Poppins"/>
                <a:sym typeface="Poppins"/>
              </a:rPr>
              <a:t>No mask collapse → Good diversity and blending</a:t>
            </a:r>
            <a:endParaRPr sz="1800">
              <a:latin typeface="Poppins"/>
              <a:ea typeface="Poppins"/>
              <a:cs typeface="Poppins"/>
              <a:sym typeface="Poppins"/>
            </a:endParaRPr>
          </a:p>
        </p:txBody>
      </p:sp>
      <p:pic>
        <p:nvPicPr>
          <p:cNvPr id="238" name="Google Shape;238;p37"/>
          <p:cNvPicPr preferRelativeResize="0"/>
          <p:nvPr/>
        </p:nvPicPr>
        <p:blipFill>
          <a:blip r:embed="rId4">
            <a:alphaModFix/>
          </a:blip>
          <a:stretch>
            <a:fillRect/>
          </a:stretch>
        </p:blipFill>
        <p:spPr>
          <a:xfrm>
            <a:off x="2905090" y="4294628"/>
            <a:ext cx="1743028" cy="1748975"/>
          </a:xfrm>
          <a:prstGeom prst="rect">
            <a:avLst/>
          </a:prstGeom>
          <a:noFill/>
          <a:ln>
            <a:noFill/>
          </a:ln>
        </p:spPr>
      </p:pic>
      <p:pic>
        <p:nvPicPr>
          <p:cNvPr id="239" name="Google Shape;239;p37"/>
          <p:cNvPicPr preferRelativeResize="0"/>
          <p:nvPr/>
        </p:nvPicPr>
        <p:blipFill>
          <a:blip r:embed="rId5">
            <a:alphaModFix/>
          </a:blip>
          <a:stretch>
            <a:fillRect/>
          </a:stretch>
        </p:blipFill>
        <p:spPr>
          <a:xfrm>
            <a:off x="8581369" y="2373835"/>
            <a:ext cx="4544781" cy="2218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8"/>
          <p:cNvSpPr txBox="1"/>
          <p:nvPr>
            <p:ph type="title"/>
          </p:nvPr>
        </p:nvSpPr>
        <p:spPr>
          <a:xfrm>
            <a:off x="498725" y="712050"/>
            <a:ext cx="6276900" cy="916200"/>
          </a:xfrm>
          <a:prstGeom prst="rect">
            <a:avLst/>
          </a:prstGeom>
        </p:spPr>
        <p:txBody>
          <a:bodyPr anchorCtr="0" anchor="t" bIns="146275" lIns="146275" spcFirstLastPara="1" rIns="146275" wrap="square" tIns="146275">
            <a:noAutofit/>
          </a:bodyPr>
          <a:lstStyle/>
          <a:p>
            <a:pPr indent="0" lvl="0" marL="0" rtl="0" algn="l">
              <a:spcBef>
                <a:spcPts val="0"/>
              </a:spcBef>
              <a:spcAft>
                <a:spcPts val="0"/>
              </a:spcAft>
              <a:buSzPts val="1600"/>
              <a:buNone/>
            </a:pPr>
            <a:r>
              <a:rPr b="1" lang="en-US" sz="4500">
                <a:solidFill>
                  <a:schemeClr val="dk1"/>
                </a:solidFill>
                <a:latin typeface="Poppins"/>
                <a:ea typeface="Poppins"/>
                <a:cs typeface="Poppins"/>
                <a:sym typeface="Poppins"/>
              </a:rPr>
              <a:t>CG</a:t>
            </a:r>
            <a:r>
              <a:rPr b="1" lang="en-US" sz="4500">
                <a:solidFill>
                  <a:schemeClr val="dk1"/>
                </a:solidFill>
                <a:latin typeface="Poppins"/>
                <a:ea typeface="Poppins"/>
                <a:cs typeface="Poppins"/>
                <a:sym typeface="Poppins"/>
              </a:rPr>
              <a:t>N Conclusion</a:t>
            </a:r>
            <a:endParaRPr b="1" sz="4500">
              <a:solidFill>
                <a:schemeClr val="dk1"/>
              </a:solidFill>
              <a:latin typeface="Poppins"/>
              <a:ea typeface="Poppins"/>
              <a:cs typeface="Poppins"/>
              <a:sym typeface="Poppins"/>
            </a:endParaRPr>
          </a:p>
        </p:txBody>
      </p:sp>
      <p:sp>
        <p:nvSpPr>
          <p:cNvPr id="245" name="Google Shape;245;p38"/>
          <p:cNvSpPr txBox="1"/>
          <p:nvPr>
            <p:ph idx="1" type="body"/>
          </p:nvPr>
        </p:nvSpPr>
        <p:spPr>
          <a:xfrm>
            <a:off x="771550" y="3190800"/>
            <a:ext cx="6087900" cy="2764800"/>
          </a:xfrm>
          <a:prstGeom prst="rect">
            <a:avLst/>
          </a:prstGeom>
        </p:spPr>
        <p:txBody>
          <a:bodyPr anchorCtr="0" anchor="t" bIns="146275" lIns="146275" spcFirstLastPara="1" rIns="146275" wrap="square" tIns="146275">
            <a:noAutofit/>
          </a:bodyPr>
          <a:lstStyle/>
          <a:p>
            <a:pPr indent="0" lvl="0" marL="0" rtl="0" algn="l">
              <a:spcBef>
                <a:spcPts val="1900"/>
              </a:spcBef>
              <a:spcAft>
                <a:spcPts val="0"/>
              </a:spcAft>
              <a:buNone/>
            </a:pPr>
            <a:r>
              <a:rPr b="1" lang="en-US" sz="2200">
                <a:solidFill>
                  <a:schemeClr val="dk1"/>
                </a:solidFill>
                <a:latin typeface="Poppins"/>
                <a:ea typeface="Poppins"/>
                <a:cs typeface="Poppins"/>
                <a:sym typeface="Poppins"/>
              </a:rPr>
              <a:t>Key Achievements</a:t>
            </a:r>
            <a:endParaRPr b="1" sz="2200">
              <a:solidFill>
                <a:schemeClr val="dk1"/>
              </a:solidFill>
              <a:latin typeface="Poppins"/>
              <a:ea typeface="Poppins"/>
              <a:cs typeface="Poppins"/>
              <a:sym typeface="Poppins"/>
            </a:endParaRPr>
          </a:p>
          <a:p>
            <a:pPr indent="-349250" lvl="0" marL="457200" rtl="0" algn="l">
              <a:spcBef>
                <a:spcPts val="1900"/>
              </a:spcBef>
              <a:spcAft>
                <a:spcPts val="0"/>
              </a:spcAft>
              <a:buClr>
                <a:srgbClr val="000000"/>
              </a:buClr>
              <a:buSzPts val="1900"/>
              <a:buFont typeface="Poppins"/>
              <a:buChar char="●"/>
            </a:pPr>
            <a:r>
              <a:rPr lang="en-US" sz="1900">
                <a:solidFill>
                  <a:srgbClr val="000000"/>
                </a:solidFill>
                <a:latin typeface="Poppins"/>
                <a:ea typeface="Poppins"/>
                <a:cs typeface="Poppins"/>
                <a:sym typeface="Poppins"/>
              </a:rPr>
              <a:t>Successfully implemented and trained </a:t>
            </a:r>
            <a:r>
              <a:rPr b="1" lang="en-US" sz="1900">
                <a:solidFill>
                  <a:srgbClr val="000000"/>
                </a:solidFill>
                <a:latin typeface="Poppins"/>
                <a:ea typeface="Poppins"/>
                <a:cs typeface="Poppins"/>
                <a:sym typeface="Poppins"/>
              </a:rPr>
              <a:t>CGN</a:t>
            </a:r>
            <a:r>
              <a:rPr lang="en-US" sz="1900">
                <a:solidFill>
                  <a:srgbClr val="000000"/>
                </a:solidFill>
                <a:latin typeface="Poppins"/>
                <a:ea typeface="Poppins"/>
                <a:cs typeface="Poppins"/>
                <a:sym typeface="Poppins"/>
              </a:rPr>
              <a:t>.</a:t>
            </a:r>
            <a:endParaRPr sz="1900">
              <a:solidFill>
                <a:srgbClr val="000000"/>
              </a:solidFill>
              <a:latin typeface="Poppins"/>
              <a:ea typeface="Poppins"/>
              <a:cs typeface="Poppins"/>
              <a:sym typeface="Poppins"/>
            </a:endParaRPr>
          </a:p>
          <a:p>
            <a:pPr indent="-349250" lvl="0" marL="457200" rtl="0" algn="l">
              <a:spcBef>
                <a:spcPts val="0"/>
              </a:spcBef>
              <a:spcAft>
                <a:spcPts val="0"/>
              </a:spcAft>
              <a:buClr>
                <a:srgbClr val="000000"/>
              </a:buClr>
              <a:buSzPts val="1900"/>
              <a:buFont typeface="Poppins"/>
              <a:buChar char="●"/>
            </a:pPr>
            <a:r>
              <a:rPr lang="en-US" sz="1900">
                <a:solidFill>
                  <a:srgbClr val="000000"/>
                </a:solidFill>
                <a:latin typeface="Poppins"/>
                <a:ea typeface="Poppins"/>
                <a:cs typeface="Poppins"/>
                <a:sym typeface="Poppins"/>
              </a:rPr>
              <a:t>Learned to control </a:t>
            </a:r>
            <a:r>
              <a:rPr b="1" lang="en-US" sz="1900">
                <a:solidFill>
                  <a:srgbClr val="000000"/>
                </a:solidFill>
                <a:latin typeface="Poppins"/>
                <a:ea typeface="Poppins"/>
                <a:cs typeface="Poppins"/>
                <a:sym typeface="Poppins"/>
              </a:rPr>
              <a:t>shape, texture</a:t>
            </a:r>
            <a:r>
              <a:rPr lang="en-US" sz="1900">
                <a:solidFill>
                  <a:srgbClr val="000000"/>
                </a:solidFill>
                <a:latin typeface="Poppins"/>
                <a:ea typeface="Poppins"/>
                <a:cs typeface="Poppins"/>
                <a:sym typeface="Poppins"/>
              </a:rPr>
              <a:t>, and </a:t>
            </a:r>
            <a:r>
              <a:rPr b="1" lang="en-US" sz="1900">
                <a:solidFill>
                  <a:srgbClr val="000000"/>
                </a:solidFill>
                <a:latin typeface="Poppins"/>
                <a:ea typeface="Poppins"/>
                <a:cs typeface="Poppins"/>
                <a:sym typeface="Poppins"/>
              </a:rPr>
              <a:t>background</a:t>
            </a:r>
            <a:r>
              <a:rPr lang="en-US" sz="1900">
                <a:solidFill>
                  <a:srgbClr val="000000"/>
                </a:solidFill>
                <a:latin typeface="Poppins"/>
                <a:ea typeface="Poppins"/>
                <a:cs typeface="Poppins"/>
                <a:sym typeface="Poppins"/>
              </a:rPr>
              <a:t> independently.</a:t>
            </a:r>
            <a:endParaRPr sz="1900">
              <a:solidFill>
                <a:srgbClr val="000000"/>
              </a:solidFill>
              <a:latin typeface="Poppins"/>
              <a:ea typeface="Poppins"/>
              <a:cs typeface="Poppins"/>
              <a:sym typeface="Poppins"/>
            </a:endParaRPr>
          </a:p>
          <a:p>
            <a:pPr indent="-349250" lvl="0" marL="457200" rtl="0" algn="l">
              <a:spcBef>
                <a:spcPts val="0"/>
              </a:spcBef>
              <a:spcAft>
                <a:spcPts val="0"/>
              </a:spcAft>
              <a:buClr>
                <a:srgbClr val="000000"/>
              </a:buClr>
              <a:buSzPts val="1900"/>
              <a:buFont typeface="Poppins"/>
              <a:buChar char="●"/>
            </a:pPr>
            <a:r>
              <a:rPr lang="en-US" sz="1900">
                <a:solidFill>
                  <a:srgbClr val="000000"/>
                </a:solidFill>
                <a:latin typeface="Poppins"/>
                <a:ea typeface="Poppins"/>
                <a:cs typeface="Poppins"/>
                <a:sym typeface="Poppins"/>
              </a:rPr>
              <a:t>Stable training → </a:t>
            </a:r>
            <a:r>
              <a:rPr b="1" lang="en-US" sz="1900">
                <a:solidFill>
                  <a:srgbClr val="000000"/>
                </a:solidFill>
                <a:latin typeface="Poppins"/>
                <a:ea typeface="Poppins"/>
                <a:cs typeface="Poppins"/>
                <a:sym typeface="Poppins"/>
              </a:rPr>
              <a:t>Disentangled</a:t>
            </a:r>
            <a:r>
              <a:rPr lang="en-US" sz="1900">
                <a:solidFill>
                  <a:srgbClr val="000000"/>
                </a:solidFill>
                <a:latin typeface="Poppins"/>
                <a:ea typeface="Poppins"/>
                <a:cs typeface="Poppins"/>
                <a:sym typeface="Poppins"/>
              </a:rPr>
              <a:t> and </a:t>
            </a:r>
            <a:r>
              <a:rPr b="1" lang="en-US" sz="1900">
                <a:solidFill>
                  <a:srgbClr val="000000"/>
                </a:solidFill>
                <a:latin typeface="Poppins"/>
                <a:ea typeface="Poppins"/>
                <a:cs typeface="Poppins"/>
                <a:sym typeface="Poppins"/>
              </a:rPr>
              <a:t>diverse</a:t>
            </a:r>
            <a:r>
              <a:rPr lang="en-US" sz="1900">
                <a:solidFill>
                  <a:srgbClr val="000000"/>
                </a:solidFill>
                <a:latin typeface="Poppins"/>
                <a:ea typeface="Poppins"/>
                <a:cs typeface="Poppins"/>
                <a:sym typeface="Poppins"/>
              </a:rPr>
              <a:t> image generation.</a:t>
            </a:r>
            <a:endParaRPr sz="1900">
              <a:solidFill>
                <a:srgbClr val="000000"/>
              </a:solidFill>
              <a:latin typeface="Poppins"/>
              <a:ea typeface="Poppins"/>
              <a:cs typeface="Poppins"/>
              <a:sym typeface="Poppins"/>
            </a:endParaRPr>
          </a:p>
        </p:txBody>
      </p:sp>
      <p:sp>
        <p:nvSpPr>
          <p:cNvPr id="246" name="Google Shape;246;p38"/>
          <p:cNvSpPr txBox="1"/>
          <p:nvPr>
            <p:ph idx="1" type="body"/>
          </p:nvPr>
        </p:nvSpPr>
        <p:spPr>
          <a:xfrm>
            <a:off x="7581950" y="3190550"/>
            <a:ext cx="6276900" cy="2765100"/>
          </a:xfrm>
          <a:prstGeom prst="rect">
            <a:avLst/>
          </a:prstGeom>
        </p:spPr>
        <p:txBody>
          <a:bodyPr anchorCtr="0" anchor="t" bIns="146275" lIns="146275" spcFirstLastPara="1" rIns="146275" wrap="square" tIns="146275">
            <a:noAutofit/>
          </a:bodyPr>
          <a:lstStyle/>
          <a:p>
            <a:pPr indent="0" lvl="0" marL="0" rtl="0" algn="l">
              <a:spcBef>
                <a:spcPts val="1900"/>
              </a:spcBef>
              <a:spcAft>
                <a:spcPts val="0"/>
              </a:spcAft>
              <a:buNone/>
            </a:pPr>
            <a:r>
              <a:rPr b="1" lang="en-US" sz="2200">
                <a:solidFill>
                  <a:schemeClr val="dk1"/>
                </a:solidFill>
                <a:latin typeface="Poppins"/>
                <a:ea typeface="Poppins"/>
                <a:cs typeface="Poppins"/>
                <a:sym typeface="Poppins"/>
              </a:rPr>
              <a:t>Why it Matters</a:t>
            </a:r>
            <a:endParaRPr b="1" sz="2200">
              <a:solidFill>
                <a:schemeClr val="dk1"/>
              </a:solidFill>
              <a:latin typeface="Poppins"/>
              <a:ea typeface="Poppins"/>
              <a:cs typeface="Poppins"/>
              <a:sym typeface="Poppins"/>
            </a:endParaRPr>
          </a:p>
          <a:p>
            <a:pPr indent="-349250" lvl="0" marL="457200" rtl="0" algn="l">
              <a:spcBef>
                <a:spcPts val="1900"/>
              </a:spcBef>
              <a:spcAft>
                <a:spcPts val="0"/>
              </a:spcAft>
              <a:buClr>
                <a:srgbClr val="000000"/>
              </a:buClr>
              <a:buSzPts val="1900"/>
              <a:buFont typeface="Poppins"/>
              <a:buChar char="●"/>
            </a:pPr>
            <a:r>
              <a:rPr lang="en-US" sz="1900">
                <a:solidFill>
                  <a:srgbClr val="000000"/>
                </a:solidFill>
                <a:latin typeface="Poppins"/>
                <a:ea typeface="Poppins"/>
                <a:cs typeface="Poppins"/>
                <a:sym typeface="Poppins"/>
              </a:rPr>
              <a:t>Helps models learn causally structured images.</a:t>
            </a:r>
            <a:endParaRPr sz="1900">
              <a:solidFill>
                <a:srgbClr val="000000"/>
              </a:solidFill>
              <a:latin typeface="Poppins"/>
              <a:ea typeface="Poppins"/>
              <a:cs typeface="Poppins"/>
              <a:sym typeface="Poppins"/>
            </a:endParaRPr>
          </a:p>
          <a:p>
            <a:pPr indent="-349250" lvl="0" marL="457200" rtl="0" algn="l">
              <a:spcBef>
                <a:spcPts val="0"/>
              </a:spcBef>
              <a:spcAft>
                <a:spcPts val="0"/>
              </a:spcAft>
              <a:buClr>
                <a:srgbClr val="000000"/>
              </a:buClr>
              <a:buSzPts val="1900"/>
              <a:buFont typeface="Poppins"/>
              <a:buChar char="●"/>
            </a:pPr>
            <a:r>
              <a:rPr lang="en-US" sz="1900">
                <a:solidFill>
                  <a:srgbClr val="000000"/>
                </a:solidFill>
                <a:latin typeface="Poppins"/>
                <a:ea typeface="Poppins"/>
                <a:cs typeface="Poppins"/>
                <a:sym typeface="Poppins"/>
              </a:rPr>
              <a:t>Useful for robust classifiers.</a:t>
            </a:r>
            <a:endParaRPr sz="1900">
              <a:solidFill>
                <a:srgbClr val="000000"/>
              </a:solidFill>
              <a:latin typeface="Poppins"/>
              <a:ea typeface="Poppins"/>
              <a:cs typeface="Poppins"/>
              <a:sym typeface="Poppins"/>
            </a:endParaRPr>
          </a:p>
          <a:p>
            <a:pPr indent="-349250" lvl="0" marL="457200" rtl="0" algn="l">
              <a:spcBef>
                <a:spcPts val="0"/>
              </a:spcBef>
              <a:spcAft>
                <a:spcPts val="0"/>
              </a:spcAft>
              <a:buClr>
                <a:srgbClr val="000000"/>
              </a:buClr>
              <a:buSzPts val="1900"/>
              <a:buFont typeface="Poppins"/>
              <a:buChar char="●"/>
            </a:pPr>
            <a:r>
              <a:rPr lang="en-US" sz="1900">
                <a:solidFill>
                  <a:srgbClr val="000000"/>
                </a:solidFill>
                <a:latin typeface="Poppins"/>
                <a:ea typeface="Poppins"/>
                <a:cs typeface="Poppins"/>
                <a:sym typeface="Poppins"/>
              </a:rPr>
              <a:t>Promotes better generalization by avoiding spurious correlations.</a:t>
            </a:r>
            <a:endParaRPr sz="1900">
              <a:solidFill>
                <a:srgbClr val="000000"/>
              </a:solidFill>
              <a:latin typeface="Poppins"/>
              <a:ea typeface="Poppins"/>
              <a:cs typeface="Poppins"/>
              <a:sym typeface="Poppins"/>
            </a:endParaRPr>
          </a:p>
        </p:txBody>
      </p:sp>
      <p:sp>
        <p:nvSpPr>
          <p:cNvPr id="247" name="Google Shape;247;p38"/>
          <p:cNvSpPr/>
          <p:nvPr/>
        </p:nvSpPr>
        <p:spPr>
          <a:xfrm>
            <a:off x="0" y="7492827"/>
            <a:ext cx="14630400" cy="7263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146275" lIns="146275" spcFirstLastPara="1" rIns="146275" wrap="square" tIns="146275">
            <a:noAutofit/>
          </a:bodyPr>
          <a:lstStyle/>
          <a:p>
            <a:pPr indent="0" lvl="0" marL="0" rtl="0" algn="ctr">
              <a:spcBef>
                <a:spcPts val="0"/>
              </a:spcBef>
              <a:spcAft>
                <a:spcPts val="0"/>
              </a:spcAft>
              <a:buNone/>
            </a:pPr>
            <a:r>
              <a:t/>
            </a:r>
            <a:endParaRPr sz="2200">
              <a:latin typeface="Proxima Nova"/>
              <a:ea typeface="Proxima Nova"/>
              <a:cs typeface="Proxima Nova"/>
              <a:sym typeface="Proxima Nova"/>
            </a:endParaRPr>
          </a:p>
        </p:txBody>
      </p:sp>
      <p:pic>
        <p:nvPicPr>
          <p:cNvPr id="248" name="Google Shape;248;p38"/>
          <p:cNvPicPr preferRelativeResize="0"/>
          <p:nvPr/>
        </p:nvPicPr>
        <p:blipFill>
          <a:blip r:embed="rId3">
            <a:alphaModFix/>
          </a:blip>
          <a:stretch>
            <a:fillRect/>
          </a:stretch>
        </p:blipFill>
        <p:spPr>
          <a:xfrm>
            <a:off x="994750" y="2413388"/>
            <a:ext cx="625325" cy="625325"/>
          </a:xfrm>
          <a:prstGeom prst="rect">
            <a:avLst/>
          </a:prstGeom>
          <a:noFill/>
          <a:ln>
            <a:noFill/>
          </a:ln>
        </p:spPr>
      </p:pic>
      <p:pic>
        <p:nvPicPr>
          <p:cNvPr id="249" name="Google Shape;249;p38"/>
          <p:cNvPicPr preferRelativeResize="0"/>
          <p:nvPr/>
        </p:nvPicPr>
        <p:blipFill>
          <a:blip r:embed="rId4">
            <a:alphaModFix/>
          </a:blip>
          <a:stretch>
            <a:fillRect/>
          </a:stretch>
        </p:blipFill>
        <p:spPr>
          <a:xfrm>
            <a:off x="7796201" y="2413400"/>
            <a:ext cx="625300" cy="625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9"/>
          <p:cNvSpPr/>
          <p:nvPr/>
        </p:nvSpPr>
        <p:spPr>
          <a:xfrm>
            <a:off x="0" y="0"/>
            <a:ext cx="7761900" cy="82296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rgbClr val="4285F4"/>
              </a:highlight>
            </a:endParaRPr>
          </a:p>
        </p:txBody>
      </p:sp>
      <p:sp>
        <p:nvSpPr>
          <p:cNvPr id="256" name="Google Shape;256;p39"/>
          <p:cNvSpPr txBox="1"/>
          <p:nvPr/>
        </p:nvSpPr>
        <p:spPr>
          <a:xfrm>
            <a:off x="2010750" y="3676200"/>
            <a:ext cx="3740400" cy="87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500">
                <a:solidFill>
                  <a:schemeClr val="lt1"/>
                </a:solidFill>
                <a:latin typeface="Poppins"/>
                <a:ea typeface="Poppins"/>
                <a:cs typeface="Poppins"/>
                <a:sym typeface="Poppins"/>
              </a:rPr>
              <a:t>Thank You!</a:t>
            </a:r>
            <a:endParaRPr b="1" sz="4500">
              <a:solidFill>
                <a:schemeClr val="lt1"/>
              </a:solidFill>
              <a:latin typeface="Poppins"/>
              <a:ea typeface="Poppins"/>
              <a:cs typeface="Poppins"/>
              <a:sym typeface="Poppins"/>
            </a:endParaRPr>
          </a:p>
        </p:txBody>
      </p:sp>
      <p:pic>
        <p:nvPicPr>
          <p:cNvPr id="257" name="Google Shape;257;p39"/>
          <p:cNvPicPr preferRelativeResize="0"/>
          <p:nvPr/>
        </p:nvPicPr>
        <p:blipFill>
          <a:blip r:embed="rId3">
            <a:alphaModFix/>
          </a:blip>
          <a:stretch>
            <a:fillRect/>
          </a:stretch>
        </p:blipFill>
        <p:spPr>
          <a:xfrm>
            <a:off x="9504175" y="2749025"/>
            <a:ext cx="2444225" cy="24442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7"/>
          <p:cNvSpPr/>
          <p:nvPr/>
        </p:nvSpPr>
        <p:spPr>
          <a:xfrm>
            <a:off x="4989600" y="0"/>
            <a:ext cx="9596700" cy="82296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146275" lIns="146275" spcFirstLastPara="1" rIns="146275" wrap="square" tIns="146275">
            <a:noAutofit/>
          </a:bodyPr>
          <a:lstStyle/>
          <a:p>
            <a:pPr indent="0" lvl="0" marL="0" rtl="0" algn="ctr">
              <a:spcBef>
                <a:spcPts val="0"/>
              </a:spcBef>
              <a:spcAft>
                <a:spcPts val="0"/>
              </a:spcAft>
              <a:buNone/>
            </a:pPr>
            <a:r>
              <a:t/>
            </a:r>
            <a:endParaRPr sz="2200">
              <a:latin typeface="Proxima Nova"/>
              <a:ea typeface="Proxima Nova"/>
              <a:cs typeface="Proxima Nova"/>
              <a:sym typeface="Proxima Nova"/>
            </a:endParaRPr>
          </a:p>
        </p:txBody>
      </p:sp>
      <p:sp>
        <p:nvSpPr>
          <p:cNvPr id="112" name="Google Shape;112;p27"/>
          <p:cNvSpPr txBox="1"/>
          <p:nvPr>
            <p:ph idx="1" type="body"/>
          </p:nvPr>
        </p:nvSpPr>
        <p:spPr>
          <a:xfrm>
            <a:off x="5248040" y="1822641"/>
            <a:ext cx="9079800" cy="3053700"/>
          </a:xfrm>
          <a:prstGeom prst="rect">
            <a:avLst/>
          </a:prstGeom>
        </p:spPr>
        <p:txBody>
          <a:bodyPr anchorCtr="0" anchor="t" bIns="146275" lIns="146275" spcFirstLastPara="1" rIns="146275" wrap="square" tIns="146275">
            <a:normAutofit fontScale="92500" lnSpcReduction="10000"/>
          </a:bodyPr>
          <a:lstStyle/>
          <a:p>
            <a:pPr indent="0" lvl="0" marL="0" rtl="0" algn="l">
              <a:lnSpc>
                <a:spcPct val="105000"/>
              </a:lnSpc>
              <a:spcBef>
                <a:spcPts val="0"/>
              </a:spcBef>
              <a:spcAft>
                <a:spcPts val="0"/>
              </a:spcAft>
              <a:buClr>
                <a:schemeClr val="dk1"/>
              </a:buClr>
              <a:buSzPct val="100000"/>
              <a:buFont typeface="Arial"/>
              <a:buNone/>
            </a:pPr>
            <a:r>
              <a:rPr b="1" lang="en-US" sz="1800" u="sng">
                <a:solidFill>
                  <a:schemeClr val="lt1"/>
                </a:solidFill>
                <a:latin typeface="Poppins"/>
                <a:ea typeface="Poppins"/>
                <a:cs typeface="Poppins"/>
                <a:sym typeface="Poppins"/>
              </a:rPr>
              <a:t>InfoGAN </a:t>
            </a:r>
            <a:r>
              <a:rPr b="1" lang="en-US" sz="1800" u="sng">
                <a:solidFill>
                  <a:schemeClr val="lt1"/>
                </a:solidFill>
                <a:latin typeface="Poppins"/>
                <a:ea typeface="Poppins"/>
                <a:cs typeface="Poppins"/>
                <a:sym typeface="Poppins"/>
              </a:rPr>
              <a:t>Background:</a:t>
            </a:r>
            <a:endParaRPr b="1" sz="1800" u="sng">
              <a:solidFill>
                <a:schemeClr val="lt1"/>
              </a:solidFill>
              <a:latin typeface="Poppins"/>
              <a:ea typeface="Poppins"/>
              <a:cs typeface="Poppins"/>
              <a:sym typeface="Poppins"/>
            </a:endParaRPr>
          </a:p>
          <a:p>
            <a:pPr indent="0" lvl="0" marL="0" rtl="0" algn="l">
              <a:lnSpc>
                <a:spcPct val="105000"/>
              </a:lnSpc>
              <a:spcBef>
                <a:spcPts val="1900"/>
              </a:spcBef>
              <a:spcAft>
                <a:spcPts val="0"/>
              </a:spcAft>
              <a:buClr>
                <a:schemeClr val="dk1"/>
              </a:buClr>
              <a:buSzPct val="100000"/>
              <a:buFont typeface="Arial"/>
              <a:buNone/>
            </a:pPr>
            <a:r>
              <a:rPr lang="en-US" sz="1800">
                <a:solidFill>
                  <a:schemeClr val="lt1"/>
                </a:solidFill>
                <a:latin typeface="Poppins"/>
                <a:ea typeface="Poppins"/>
                <a:cs typeface="Poppins"/>
                <a:sym typeface="Poppins"/>
              </a:rPr>
              <a:t>Unsupervised learning aims to extract meaningful features from unlabeled data without explicit guidance. Generative Adversarial Networks (GANs) have emerged as powerful tools for this purpose, but they often learn entangled representations  where changes in one input affect multiple output features. InfoGAN, introduced by Chen et al. (2016), addresses this limitation by incorporating an information-theoretic regularization that encourages the generator to preserve information about specific latent codes.</a:t>
            </a:r>
            <a:endParaRPr sz="1800">
              <a:solidFill>
                <a:schemeClr val="lt1"/>
              </a:solidFill>
              <a:latin typeface="Poppins"/>
              <a:ea typeface="Poppins"/>
              <a:cs typeface="Poppins"/>
              <a:sym typeface="Poppins"/>
            </a:endParaRPr>
          </a:p>
          <a:p>
            <a:pPr indent="0" lvl="0" marL="0" rtl="0" algn="l">
              <a:spcBef>
                <a:spcPts val="1900"/>
              </a:spcBef>
              <a:spcAft>
                <a:spcPts val="1900"/>
              </a:spcAft>
              <a:buNone/>
            </a:pPr>
            <a:r>
              <a:rPr b="1" lang="en-US" sz="1600" u="sng">
                <a:solidFill>
                  <a:schemeClr val="lt1"/>
                </a:solidFill>
                <a:latin typeface="Poppins"/>
                <a:ea typeface="Poppins"/>
                <a:cs typeface="Poppins"/>
                <a:sym typeface="Poppins"/>
              </a:rPr>
              <a:t>Enhancements</a:t>
            </a:r>
            <a:r>
              <a:rPr b="1" lang="en-US" sz="1600" u="sng">
                <a:solidFill>
                  <a:schemeClr val="lt1"/>
                </a:solidFill>
                <a:latin typeface="Poppins"/>
                <a:ea typeface="Poppins"/>
                <a:cs typeface="Poppins"/>
                <a:sym typeface="Poppins"/>
              </a:rPr>
              <a:t>:</a:t>
            </a:r>
            <a:endParaRPr sz="1800">
              <a:solidFill>
                <a:schemeClr val="lt1"/>
              </a:solidFill>
              <a:latin typeface="Poppins"/>
              <a:ea typeface="Poppins"/>
              <a:cs typeface="Poppins"/>
              <a:sym typeface="Poppins"/>
            </a:endParaRPr>
          </a:p>
        </p:txBody>
      </p:sp>
      <p:pic>
        <p:nvPicPr>
          <p:cNvPr id="113" name="Google Shape;113;p27"/>
          <p:cNvPicPr preferRelativeResize="0"/>
          <p:nvPr/>
        </p:nvPicPr>
        <p:blipFill>
          <a:blip r:embed="rId3">
            <a:alphaModFix/>
          </a:blip>
          <a:stretch>
            <a:fillRect/>
          </a:stretch>
        </p:blipFill>
        <p:spPr>
          <a:xfrm>
            <a:off x="5430134" y="4910375"/>
            <a:ext cx="558080" cy="558080"/>
          </a:xfrm>
          <a:prstGeom prst="rect">
            <a:avLst/>
          </a:prstGeom>
          <a:noFill/>
          <a:ln>
            <a:noFill/>
          </a:ln>
        </p:spPr>
      </p:pic>
      <p:pic>
        <p:nvPicPr>
          <p:cNvPr id="114" name="Google Shape;114;p27"/>
          <p:cNvPicPr preferRelativeResize="0"/>
          <p:nvPr/>
        </p:nvPicPr>
        <p:blipFill>
          <a:blip r:embed="rId3">
            <a:alphaModFix/>
          </a:blip>
          <a:stretch>
            <a:fillRect/>
          </a:stretch>
        </p:blipFill>
        <p:spPr>
          <a:xfrm>
            <a:off x="5430134" y="5724725"/>
            <a:ext cx="558080" cy="558080"/>
          </a:xfrm>
          <a:prstGeom prst="rect">
            <a:avLst/>
          </a:prstGeom>
          <a:noFill/>
          <a:ln>
            <a:noFill/>
          </a:ln>
        </p:spPr>
      </p:pic>
      <p:sp>
        <p:nvSpPr>
          <p:cNvPr id="115" name="Google Shape;115;p27"/>
          <p:cNvSpPr txBox="1"/>
          <p:nvPr/>
        </p:nvSpPr>
        <p:spPr>
          <a:xfrm>
            <a:off x="5505654" y="4910295"/>
            <a:ext cx="407100" cy="558300"/>
          </a:xfrm>
          <a:prstGeom prst="rect">
            <a:avLst/>
          </a:prstGeom>
          <a:noFill/>
          <a:ln>
            <a:noFill/>
          </a:ln>
        </p:spPr>
        <p:txBody>
          <a:bodyPr anchorCtr="0" anchor="t" bIns="146275" lIns="146275" spcFirstLastPara="1" rIns="146275" wrap="square" tIns="146275">
            <a:noAutofit/>
          </a:bodyPr>
          <a:lstStyle/>
          <a:p>
            <a:pPr indent="0" lvl="0" marL="0" rtl="0" algn="ctr">
              <a:spcBef>
                <a:spcPts val="0"/>
              </a:spcBef>
              <a:spcAft>
                <a:spcPts val="0"/>
              </a:spcAft>
              <a:buNone/>
            </a:pPr>
            <a:r>
              <a:rPr b="1" lang="en-US" sz="1900">
                <a:solidFill>
                  <a:schemeClr val="dk1"/>
                </a:solidFill>
                <a:latin typeface="Proxima Nova"/>
                <a:ea typeface="Proxima Nova"/>
                <a:cs typeface="Proxima Nova"/>
                <a:sym typeface="Proxima Nova"/>
              </a:rPr>
              <a:t>1</a:t>
            </a:r>
            <a:endParaRPr b="1" sz="1900">
              <a:solidFill>
                <a:schemeClr val="dk1"/>
              </a:solidFill>
              <a:latin typeface="Proxima Nova"/>
              <a:ea typeface="Proxima Nova"/>
              <a:cs typeface="Proxima Nova"/>
              <a:sym typeface="Proxima Nova"/>
            </a:endParaRPr>
          </a:p>
        </p:txBody>
      </p:sp>
      <p:sp>
        <p:nvSpPr>
          <p:cNvPr id="116" name="Google Shape;116;p27"/>
          <p:cNvSpPr txBox="1"/>
          <p:nvPr/>
        </p:nvSpPr>
        <p:spPr>
          <a:xfrm>
            <a:off x="5505654" y="5724645"/>
            <a:ext cx="407100" cy="558300"/>
          </a:xfrm>
          <a:prstGeom prst="rect">
            <a:avLst/>
          </a:prstGeom>
          <a:noFill/>
          <a:ln>
            <a:noFill/>
          </a:ln>
        </p:spPr>
        <p:txBody>
          <a:bodyPr anchorCtr="0" anchor="t" bIns="146275" lIns="146275" spcFirstLastPara="1" rIns="146275" wrap="square" tIns="146275">
            <a:noAutofit/>
          </a:bodyPr>
          <a:lstStyle/>
          <a:p>
            <a:pPr indent="0" lvl="0" marL="0" rtl="0" algn="ctr">
              <a:spcBef>
                <a:spcPts val="0"/>
              </a:spcBef>
              <a:spcAft>
                <a:spcPts val="0"/>
              </a:spcAft>
              <a:buNone/>
            </a:pPr>
            <a:r>
              <a:rPr b="1" lang="en-US" sz="1900">
                <a:solidFill>
                  <a:schemeClr val="dk1"/>
                </a:solidFill>
                <a:latin typeface="Proxima Nova"/>
                <a:ea typeface="Proxima Nova"/>
                <a:cs typeface="Proxima Nova"/>
                <a:sym typeface="Proxima Nova"/>
              </a:rPr>
              <a:t>2</a:t>
            </a:r>
            <a:endParaRPr b="1" sz="1900">
              <a:solidFill>
                <a:schemeClr val="dk1"/>
              </a:solidFill>
              <a:latin typeface="Proxima Nova"/>
              <a:ea typeface="Proxima Nova"/>
              <a:cs typeface="Proxima Nova"/>
              <a:sym typeface="Proxima Nova"/>
            </a:endParaRPr>
          </a:p>
        </p:txBody>
      </p:sp>
      <p:sp>
        <p:nvSpPr>
          <p:cNvPr id="117" name="Google Shape;117;p27"/>
          <p:cNvSpPr txBox="1"/>
          <p:nvPr>
            <p:ph type="title"/>
          </p:nvPr>
        </p:nvSpPr>
        <p:spPr>
          <a:xfrm>
            <a:off x="498720" y="712040"/>
            <a:ext cx="4076700" cy="916200"/>
          </a:xfrm>
          <a:prstGeom prst="rect">
            <a:avLst/>
          </a:prstGeom>
        </p:spPr>
        <p:txBody>
          <a:bodyPr anchorCtr="0" anchor="t" bIns="146275" lIns="146275" spcFirstLastPara="1" rIns="146275" wrap="square" tIns="146275">
            <a:noAutofit/>
          </a:bodyPr>
          <a:lstStyle/>
          <a:p>
            <a:pPr indent="0" lvl="0" marL="0" rtl="0" algn="l">
              <a:spcBef>
                <a:spcPts val="0"/>
              </a:spcBef>
              <a:spcAft>
                <a:spcPts val="0"/>
              </a:spcAft>
              <a:buSzPts val="1600"/>
              <a:buNone/>
            </a:pPr>
            <a:r>
              <a:rPr b="1" lang="en-US" sz="4500">
                <a:solidFill>
                  <a:schemeClr val="dk1"/>
                </a:solidFill>
                <a:latin typeface="Poppins"/>
                <a:ea typeface="Poppins"/>
                <a:cs typeface="Poppins"/>
                <a:sym typeface="Poppins"/>
              </a:rPr>
              <a:t>InfoGAN </a:t>
            </a:r>
            <a:r>
              <a:rPr b="1" lang="en-US" sz="4500">
                <a:solidFill>
                  <a:schemeClr val="dk1"/>
                </a:solidFill>
                <a:latin typeface="Poppins"/>
                <a:ea typeface="Poppins"/>
                <a:cs typeface="Poppins"/>
                <a:sym typeface="Poppins"/>
              </a:rPr>
              <a:t>Introduction</a:t>
            </a:r>
            <a:endParaRPr b="1" sz="4500">
              <a:solidFill>
                <a:schemeClr val="dk1"/>
              </a:solidFill>
              <a:latin typeface="Poppins"/>
              <a:ea typeface="Poppins"/>
              <a:cs typeface="Poppins"/>
              <a:sym typeface="Poppins"/>
            </a:endParaRPr>
          </a:p>
        </p:txBody>
      </p:sp>
      <p:sp>
        <p:nvSpPr>
          <p:cNvPr id="118" name="Google Shape;118;p27"/>
          <p:cNvSpPr txBox="1"/>
          <p:nvPr/>
        </p:nvSpPr>
        <p:spPr>
          <a:xfrm>
            <a:off x="6066440" y="4771968"/>
            <a:ext cx="8261400" cy="1635000"/>
          </a:xfrm>
          <a:prstGeom prst="rect">
            <a:avLst/>
          </a:prstGeom>
          <a:noFill/>
          <a:ln>
            <a:noFill/>
          </a:ln>
        </p:spPr>
        <p:txBody>
          <a:bodyPr anchorCtr="0" anchor="t" bIns="146275" lIns="146275" spcFirstLastPara="1" rIns="146275" wrap="square" tIns="146275">
            <a:spAutoFit/>
          </a:bodyPr>
          <a:lstStyle/>
          <a:p>
            <a:pPr indent="0" lvl="0" marL="0" rtl="0" algn="l">
              <a:lnSpc>
                <a:spcPct val="115000"/>
              </a:lnSpc>
              <a:spcBef>
                <a:spcPts val="0"/>
              </a:spcBef>
              <a:spcAft>
                <a:spcPts val="0"/>
              </a:spcAft>
              <a:buNone/>
            </a:pPr>
            <a:r>
              <a:rPr lang="en-US" sz="1600">
                <a:solidFill>
                  <a:schemeClr val="lt1"/>
                </a:solidFill>
                <a:latin typeface="Poppins"/>
                <a:ea typeface="Poppins"/>
                <a:cs typeface="Poppins"/>
                <a:sym typeface="Poppins"/>
              </a:rPr>
              <a:t>Orthogonal Regularization (OR): Encourages orthogonality between weight vectors in neural networks, leading to more independent latent factors.</a:t>
            </a:r>
            <a:endParaRPr sz="1600">
              <a:solidFill>
                <a:schemeClr val="lt1"/>
              </a:solidFill>
              <a:latin typeface="Poppins"/>
              <a:ea typeface="Poppins"/>
              <a:cs typeface="Poppins"/>
              <a:sym typeface="Poppins"/>
            </a:endParaRPr>
          </a:p>
          <a:p>
            <a:pPr indent="0" lvl="0" marL="0" rtl="0" algn="l">
              <a:lnSpc>
                <a:spcPct val="115000"/>
              </a:lnSpc>
              <a:spcBef>
                <a:spcPts val="1900"/>
              </a:spcBef>
              <a:spcAft>
                <a:spcPts val="1900"/>
              </a:spcAft>
              <a:buNone/>
            </a:pPr>
            <a:r>
              <a:rPr lang="en-US" sz="1600">
                <a:solidFill>
                  <a:schemeClr val="lt1"/>
                </a:solidFill>
                <a:latin typeface="Poppins"/>
                <a:ea typeface="Poppins"/>
                <a:cs typeface="Poppins"/>
                <a:sym typeface="Poppins"/>
              </a:rPr>
              <a:t>Contrastive Regularization (CR): Ensures consistency in latent space by comparing pairs of generated samples with specific latent code changes.</a:t>
            </a:r>
            <a:endParaRPr sz="1600">
              <a:solidFill>
                <a:schemeClr val="lt1"/>
              </a:solidFill>
              <a:highlight>
                <a:srgbClr val="FFFF00"/>
              </a:highlight>
              <a:latin typeface="Poppins"/>
              <a:ea typeface="Poppins"/>
              <a:cs typeface="Poppins"/>
              <a:sym typeface="Poppins"/>
            </a:endParaRPr>
          </a:p>
        </p:txBody>
      </p:sp>
      <p:pic>
        <p:nvPicPr>
          <p:cNvPr id="119" name="Google Shape;119;p27"/>
          <p:cNvPicPr preferRelativeResize="0"/>
          <p:nvPr/>
        </p:nvPicPr>
        <p:blipFill rotWithShape="1">
          <a:blip r:embed="rId4">
            <a:alphaModFix/>
          </a:blip>
          <a:srcRect b="0" l="0" r="48387" t="0"/>
          <a:stretch/>
        </p:blipFill>
        <p:spPr>
          <a:xfrm>
            <a:off x="382275" y="2342511"/>
            <a:ext cx="4309600" cy="4696825"/>
          </a:xfrm>
          <a:prstGeom prst="rect">
            <a:avLst/>
          </a:prstGeom>
          <a:noFill/>
          <a:ln cap="flat" cmpd="sng" w="38100">
            <a:solidFill>
              <a:schemeClr val="dk1"/>
            </a:solidFill>
            <a:prstDash val="solid"/>
            <a:round/>
            <a:headEnd len="sm" w="sm" type="none"/>
            <a:tailEnd len="sm" w="sm" type="none"/>
          </a:ln>
        </p:spPr>
      </p:pic>
      <p:sp>
        <p:nvSpPr>
          <p:cNvPr id="120" name="Google Shape;120;p27"/>
          <p:cNvSpPr/>
          <p:nvPr/>
        </p:nvSpPr>
        <p:spPr>
          <a:xfrm>
            <a:off x="4103075" y="2342500"/>
            <a:ext cx="588600" cy="2227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21" name="Google Shape;121;p27"/>
          <p:cNvSpPr/>
          <p:nvPr/>
        </p:nvSpPr>
        <p:spPr>
          <a:xfrm>
            <a:off x="3754925" y="2342500"/>
            <a:ext cx="588600" cy="1054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8"/>
          <p:cNvSpPr/>
          <p:nvPr/>
        </p:nvSpPr>
        <p:spPr>
          <a:xfrm>
            <a:off x="8875" y="3"/>
            <a:ext cx="7515000" cy="82296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146275" lIns="146275" spcFirstLastPara="1" rIns="146275" wrap="square" tIns="146275">
            <a:noAutofit/>
          </a:bodyPr>
          <a:lstStyle/>
          <a:p>
            <a:pPr indent="0" lvl="0" marL="0" rtl="0" algn="ctr">
              <a:spcBef>
                <a:spcPts val="0"/>
              </a:spcBef>
              <a:spcAft>
                <a:spcPts val="0"/>
              </a:spcAft>
              <a:buNone/>
            </a:pPr>
            <a:r>
              <a:t/>
            </a:r>
            <a:endParaRPr sz="2200">
              <a:latin typeface="Proxima Nova"/>
              <a:ea typeface="Proxima Nova"/>
              <a:cs typeface="Proxima Nova"/>
              <a:sym typeface="Proxima Nova"/>
            </a:endParaRPr>
          </a:p>
        </p:txBody>
      </p:sp>
      <p:pic>
        <p:nvPicPr>
          <p:cNvPr id="127" name="Google Shape;127;p28"/>
          <p:cNvPicPr preferRelativeResize="0"/>
          <p:nvPr/>
        </p:nvPicPr>
        <p:blipFill>
          <a:blip r:embed="rId3">
            <a:alphaModFix/>
          </a:blip>
          <a:stretch>
            <a:fillRect/>
          </a:stretch>
        </p:blipFill>
        <p:spPr>
          <a:xfrm>
            <a:off x="424109" y="2613877"/>
            <a:ext cx="4038922" cy="642560"/>
          </a:xfrm>
          <a:prstGeom prst="rect">
            <a:avLst/>
          </a:prstGeom>
          <a:noFill/>
          <a:ln>
            <a:noFill/>
          </a:ln>
        </p:spPr>
      </p:pic>
      <p:pic>
        <p:nvPicPr>
          <p:cNvPr id="128" name="Google Shape;128;p28"/>
          <p:cNvPicPr preferRelativeResize="0"/>
          <p:nvPr/>
        </p:nvPicPr>
        <p:blipFill>
          <a:blip r:embed="rId4">
            <a:alphaModFix/>
          </a:blip>
          <a:stretch>
            <a:fillRect/>
          </a:stretch>
        </p:blipFill>
        <p:spPr>
          <a:xfrm>
            <a:off x="424147" y="4786067"/>
            <a:ext cx="4038922" cy="706960"/>
          </a:xfrm>
          <a:prstGeom prst="rect">
            <a:avLst/>
          </a:prstGeom>
          <a:noFill/>
          <a:ln>
            <a:noFill/>
          </a:ln>
        </p:spPr>
      </p:pic>
      <p:sp>
        <p:nvSpPr>
          <p:cNvPr id="129" name="Google Shape;129;p28"/>
          <p:cNvSpPr txBox="1"/>
          <p:nvPr/>
        </p:nvSpPr>
        <p:spPr>
          <a:xfrm>
            <a:off x="61450" y="3009424"/>
            <a:ext cx="7392000" cy="1406700"/>
          </a:xfrm>
          <a:prstGeom prst="rect">
            <a:avLst/>
          </a:prstGeom>
          <a:noFill/>
          <a:ln>
            <a:noFill/>
          </a:ln>
        </p:spPr>
        <p:txBody>
          <a:bodyPr anchorCtr="0" anchor="t" bIns="146275" lIns="146275" spcFirstLastPara="1" rIns="146275" wrap="square" tIns="146275">
            <a:noAutofit/>
          </a:bodyPr>
          <a:lstStyle/>
          <a:p>
            <a:pPr indent="0" lvl="0" marL="0" rtl="0" algn="l">
              <a:lnSpc>
                <a:spcPct val="115000"/>
              </a:lnSpc>
              <a:spcBef>
                <a:spcPts val="0"/>
              </a:spcBef>
              <a:spcAft>
                <a:spcPts val="0"/>
              </a:spcAft>
              <a:buNone/>
            </a:pPr>
            <a:r>
              <a:t/>
            </a:r>
            <a:endParaRPr b="1" sz="1900">
              <a:solidFill>
                <a:schemeClr val="lt1"/>
              </a:solidFill>
              <a:latin typeface="Poppins"/>
              <a:ea typeface="Poppins"/>
              <a:cs typeface="Poppins"/>
              <a:sym typeface="Poppins"/>
            </a:endParaRPr>
          </a:p>
          <a:p>
            <a:pPr indent="-488950" lvl="0" marL="736600" rtl="0" algn="l">
              <a:lnSpc>
                <a:spcPct val="115000"/>
              </a:lnSpc>
              <a:spcBef>
                <a:spcPts val="0"/>
              </a:spcBef>
              <a:spcAft>
                <a:spcPts val="0"/>
              </a:spcAft>
              <a:buClr>
                <a:schemeClr val="lt1"/>
              </a:buClr>
              <a:buSzPts val="1900"/>
              <a:buChar char="●"/>
            </a:pPr>
            <a:r>
              <a:rPr lang="en-US" sz="1900">
                <a:solidFill>
                  <a:schemeClr val="lt1"/>
                </a:solidFill>
                <a:latin typeface="Poppins"/>
                <a:ea typeface="Poppins"/>
                <a:cs typeface="Poppins"/>
                <a:sym typeface="Poppins"/>
              </a:rPr>
              <a:t>MNIST Digits Dataset</a:t>
            </a:r>
            <a:endParaRPr sz="1900">
              <a:solidFill>
                <a:schemeClr val="lt1"/>
              </a:solidFill>
              <a:latin typeface="Poppins"/>
              <a:ea typeface="Poppins"/>
              <a:cs typeface="Poppins"/>
              <a:sym typeface="Poppins"/>
            </a:endParaRPr>
          </a:p>
          <a:p>
            <a:pPr indent="-488950" lvl="0" marL="736600" rtl="0" algn="l">
              <a:lnSpc>
                <a:spcPct val="115000"/>
              </a:lnSpc>
              <a:spcBef>
                <a:spcPts val="0"/>
              </a:spcBef>
              <a:spcAft>
                <a:spcPts val="0"/>
              </a:spcAft>
              <a:buClr>
                <a:schemeClr val="lt1"/>
              </a:buClr>
              <a:buSzPts val="1900"/>
              <a:buFont typeface="Poppins"/>
              <a:buChar char="●"/>
            </a:pPr>
            <a:r>
              <a:rPr lang="en-US" sz="1900">
                <a:solidFill>
                  <a:schemeClr val="lt1"/>
                </a:solidFill>
                <a:latin typeface="Poppins"/>
                <a:ea typeface="Poppins"/>
                <a:cs typeface="Poppins"/>
                <a:sym typeface="Poppins"/>
              </a:rPr>
              <a:t>Handwritten digits (0-9)</a:t>
            </a:r>
            <a:endParaRPr sz="1900">
              <a:solidFill>
                <a:schemeClr val="lt1"/>
              </a:solidFill>
              <a:latin typeface="Poppins"/>
              <a:ea typeface="Poppins"/>
              <a:cs typeface="Poppins"/>
              <a:sym typeface="Poppins"/>
            </a:endParaRPr>
          </a:p>
        </p:txBody>
      </p:sp>
      <p:sp>
        <p:nvSpPr>
          <p:cNvPr id="130" name="Google Shape;130;p28"/>
          <p:cNvSpPr txBox="1"/>
          <p:nvPr/>
        </p:nvSpPr>
        <p:spPr>
          <a:xfrm>
            <a:off x="96480" y="5471551"/>
            <a:ext cx="7339800" cy="2151900"/>
          </a:xfrm>
          <a:prstGeom prst="rect">
            <a:avLst/>
          </a:prstGeom>
          <a:noFill/>
          <a:ln>
            <a:noFill/>
          </a:ln>
        </p:spPr>
        <p:txBody>
          <a:bodyPr anchorCtr="0" anchor="t" bIns="146275" lIns="146275" spcFirstLastPara="1" rIns="146275" wrap="square" tIns="146275">
            <a:noAutofit/>
          </a:bodyPr>
          <a:lstStyle/>
          <a:p>
            <a:pPr indent="-488950" lvl="0" marL="736600" rtl="0" algn="l">
              <a:lnSpc>
                <a:spcPct val="115000"/>
              </a:lnSpc>
              <a:spcBef>
                <a:spcPts val="1900"/>
              </a:spcBef>
              <a:spcAft>
                <a:spcPts val="0"/>
              </a:spcAft>
              <a:buClr>
                <a:srgbClr val="FFFFFF"/>
              </a:buClr>
              <a:buSzPts val="1900"/>
              <a:buChar char="●"/>
            </a:pPr>
            <a:r>
              <a:rPr lang="en-US" sz="1900">
                <a:solidFill>
                  <a:srgbClr val="FFFFFF"/>
                </a:solidFill>
                <a:latin typeface="Poppins"/>
                <a:ea typeface="Poppins"/>
                <a:cs typeface="Poppins"/>
                <a:sym typeface="Poppins"/>
              </a:rPr>
              <a:t>28 x 28 pixels</a:t>
            </a:r>
            <a:endParaRPr sz="1900">
              <a:solidFill>
                <a:srgbClr val="FFFFFF"/>
              </a:solidFill>
              <a:latin typeface="Poppins"/>
              <a:ea typeface="Poppins"/>
              <a:cs typeface="Poppins"/>
              <a:sym typeface="Poppins"/>
            </a:endParaRPr>
          </a:p>
          <a:p>
            <a:pPr indent="-488950" lvl="0" marL="736600" rtl="0" algn="l">
              <a:lnSpc>
                <a:spcPct val="115000"/>
              </a:lnSpc>
              <a:spcBef>
                <a:spcPts val="0"/>
              </a:spcBef>
              <a:spcAft>
                <a:spcPts val="0"/>
              </a:spcAft>
              <a:buClr>
                <a:srgbClr val="FFFFFF"/>
              </a:buClr>
              <a:buSzPts val="1900"/>
              <a:buChar char="●"/>
            </a:pPr>
            <a:r>
              <a:rPr lang="en-US" sz="1900">
                <a:solidFill>
                  <a:srgbClr val="FFFFFF"/>
                </a:solidFill>
                <a:latin typeface="Poppins"/>
                <a:ea typeface="Poppins"/>
                <a:cs typeface="Poppins"/>
                <a:sym typeface="Poppins"/>
              </a:rPr>
              <a:t>Grayscale images</a:t>
            </a:r>
            <a:endParaRPr sz="1900">
              <a:solidFill>
                <a:srgbClr val="FFFFFF"/>
              </a:solidFill>
              <a:latin typeface="Poppins"/>
              <a:ea typeface="Poppins"/>
              <a:cs typeface="Poppins"/>
              <a:sym typeface="Poppins"/>
            </a:endParaRPr>
          </a:p>
          <a:p>
            <a:pPr indent="-488950" lvl="0" marL="736600" rtl="0" algn="l">
              <a:lnSpc>
                <a:spcPct val="115000"/>
              </a:lnSpc>
              <a:spcBef>
                <a:spcPts val="0"/>
              </a:spcBef>
              <a:spcAft>
                <a:spcPts val="0"/>
              </a:spcAft>
              <a:buClr>
                <a:srgbClr val="FFFFFF"/>
              </a:buClr>
              <a:buSzPts val="1900"/>
              <a:buFont typeface="Poppins"/>
              <a:buChar char="●"/>
            </a:pPr>
            <a:r>
              <a:rPr lang="en-US" sz="1900">
                <a:solidFill>
                  <a:srgbClr val="FFFFFF"/>
                </a:solidFill>
                <a:latin typeface="Poppins"/>
                <a:ea typeface="Poppins"/>
                <a:cs typeface="Poppins"/>
                <a:sym typeface="Poppins"/>
              </a:rPr>
              <a:t>Images resized to 32 x 32</a:t>
            </a:r>
            <a:endParaRPr sz="1900">
              <a:solidFill>
                <a:srgbClr val="FFFFFF"/>
              </a:solidFill>
              <a:latin typeface="Poppins"/>
              <a:ea typeface="Poppins"/>
              <a:cs typeface="Poppins"/>
              <a:sym typeface="Poppins"/>
            </a:endParaRPr>
          </a:p>
          <a:p>
            <a:pPr indent="-488950" lvl="0" marL="736600" rtl="0" algn="l">
              <a:lnSpc>
                <a:spcPct val="115000"/>
              </a:lnSpc>
              <a:spcBef>
                <a:spcPts val="0"/>
              </a:spcBef>
              <a:spcAft>
                <a:spcPts val="0"/>
              </a:spcAft>
              <a:buClr>
                <a:srgbClr val="FFFFFF"/>
              </a:buClr>
              <a:buSzPts val="1900"/>
              <a:buFont typeface="Poppins"/>
              <a:buChar char="●"/>
            </a:pPr>
            <a:r>
              <a:rPr lang="en-US" sz="1900">
                <a:solidFill>
                  <a:srgbClr val="FFFFFF"/>
                </a:solidFill>
                <a:latin typeface="Poppins"/>
                <a:ea typeface="Poppins"/>
                <a:cs typeface="Poppins"/>
                <a:sym typeface="Poppins"/>
              </a:rPr>
              <a:t>Pixels values are normalized to [-1, 1]</a:t>
            </a:r>
            <a:endParaRPr sz="1900">
              <a:solidFill>
                <a:srgbClr val="FFFFFF"/>
              </a:solidFill>
              <a:latin typeface="Poppins"/>
              <a:ea typeface="Poppins"/>
              <a:cs typeface="Poppins"/>
              <a:sym typeface="Poppins"/>
            </a:endParaRPr>
          </a:p>
        </p:txBody>
      </p:sp>
      <p:sp>
        <p:nvSpPr>
          <p:cNvPr id="131" name="Google Shape;131;p28"/>
          <p:cNvSpPr txBox="1"/>
          <p:nvPr/>
        </p:nvSpPr>
        <p:spPr>
          <a:xfrm>
            <a:off x="1144029" y="2614997"/>
            <a:ext cx="2751300" cy="634200"/>
          </a:xfrm>
          <a:prstGeom prst="rect">
            <a:avLst/>
          </a:prstGeom>
          <a:solidFill>
            <a:srgbClr val="EDF4FF"/>
          </a:solidFill>
          <a:ln>
            <a:noFill/>
          </a:ln>
        </p:spPr>
        <p:txBody>
          <a:bodyPr anchorCtr="0" anchor="t" bIns="146275" lIns="146275" spcFirstLastPara="1" rIns="146275" wrap="square" tIns="146275">
            <a:spAutoFit/>
          </a:bodyPr>
          <a:lstStyle/>
          <a:p>
            <a:pPr indent="0" lvl="0" marL="0" rtl="0" algn="ctr">
              <a:lnSpc>
                <a:spcPct val="115000"/>
              </a:lnSpc>
              <a:spcBef>
                <a:spcPts val="0"/>
              </a:spcBef>
              <a:spcAft>
                <a:spcPts val="0"/>
              </a:spcAft>
              <a:buNone/>
            </a:pPr>
            <a:r>
              <a:rPr b="1" lang="en-US" sz="2200">
                <a:solidFill>
                  <a:schemeClr val="dk1"/>
                </a:solidFill>
                <a:latin typeface="Poppins"/>
                <a:ea typeface="Poppins"/>
                <a:cs typeface="Poppins"/>
                <a:sym typeface="Poppins"/>
              </a:rPr>
              <a:t>Dataset </a:t>
            </a:r>
            <a:endParaRPr b="1" sz="2200">
              <a:solidFill>
                <a:schemeClr val="dk1"/>
              </a:solidFill>
              <a:latin typeface="Poppins"/>
              <a:ea typeface="Poppins"/>
              <a:cs typeface="Poppins"/>
              <a:sym typeface="Poppins"/>
            </a:endParaRPr>
          </a:p>
        </p:txBody>
      </p:sp>
      <p:sp>
        <p:nvSpPr>
          <p:cNvPr id="132" name="Google Shape;132;p28"/>
          <p:cNvSpPr txBox="1"/>
          <p:nvPr/>
        </p:nvSpPr>
        <p:spPr>
          <a:xfrm>
            <a:off x="1144026" y="4819387"/>
            <a:ext cx="2751300" cy="634200"/>
          </a:xfrm>
          <a:prstGeom prst="rect">
            <a:avLst/>
          </a:prstGeom>
          <a:solidFill>
            <a:srgbClr val="EDF4FF"/>
          </a:solidFill>
          <a:ln>
            <a:noFill/>
          </a:ln>
        </p:spPr>
        <p:txBody>
          <a:bodyPr anchorCtr="0" anchor="t" bIns="146275" lIns="146275" spcFirstLastPara="1" rIns="146275" wrap="square" tIns="146275">
            <a:spAutoFit/>
          </a:bodyPr>
          <a:lstStyle/>
          <a:p>
            <a:pPr indent="0" lvl="0" marL="0" rtl="0" algn="ctr">
              <a:lnSpc>
                <a:spcPct val="115000"/>
              </a:lnSpc>
              <a:spcBef>
                <a:spcPts val="0"/>
              </a:spcBef>
              <a:spcAft>
                <a:spcPts val="0"/>
              </a:spcAft>
              <a:buNone/>
            </a:pPr>
            <a:r>
              <a:rPr b="1" lang="en-US" sz="2200">
                <a:solidFill>
                  <a:schemeClr val="dk1"/>
                </a:solidFill>
                <a:latin typeface="Poppins"/>
                <a:ea typeface="Poppins"/>
                <a:cs typeface="Poppins"/>
                <a:sym typeface="Poppins"/>
              </a:rPr>
              <a:t>Miscellaneous</a:t>
            </a:r>
            <a:endParaRPr b="1" sz="2200">
              <a:solidFill>
                <a:schemeClr val="dk1"/>
              </a:solidFill>
              <a:latin typeface="Poppins"/>
              <a:ea typeface="Poppins"/>
              <a:cs typeface="Poppins"/>
              <a:sym typeface="Poppins"/>
            </a:endParaRPr>
          </a:p>
        </p:txBody>
      </p:sp>
      <p:sp>
        <p:nvSpPr>
          <p:cNvPr id="133" name="Google Shape;133;p28"/>
          <p:cNvSpPr txBox="1"/>
          <p:nvPr>
            <p:ph type="title"/>
          </p:nvPr>
        </p:nvSpPr>
        <p:spPr>
          <a:xfrm>
            <a:off x="498720" y="712040"/>
            <a:ext cx="5250600" cy="916200"/>
          </a:xfrm>
          <a:prstGeom prst="rect">
            <a:avLst/>
          </a:prstGeom>
        </p:spPr>
        <p:txBody>
          <a:bodyPr anchorCtr="0" anchor="t" bIns="146275" lIns="146275" spcFirstLastPara="1" rIns="146275" wrap="square" tIns="146275">
            <a:noAutofit/>
          </a:bodyPr>
          <a:lstStyle/>
          <a:p>
            <a:pPr indent="0" lvl="0" marL="0" rtl="0" algn="l">
              <a:spcBef>
                <a:spcPts val="0"/>
              </a:spcBef>
              <a:spcAft>
                <a:spcPts val="0"/>
              </a:spcAft>
              <a:buSzPts val="1600"/>
              <a:buNone/>
            </a:pPr>
            <a:r>
              <a:rPr b="1" lang="en-US" sz="4500">
                <a:solidFill>
                  <a:srgbClr val="FFFFFF"/>
                </a:solidFill>
                <a:latin typeface="Poppins"/>
                <a:ea typeface="Poppins"/>
                <a:cs typeface="Poppins"/>
                <a:sym typeface="Poppins"/>
              </a:rPr>
              <a:t>InfoGAN </a:t>
            </a:r>
            <a:r>
              <a:rPr b="1" lang="en-US" sz="4500">
                <a:solidFill>
                  <a:srgbClr val="FFFFFF"/>
                </a:solidFill>
                <a:latin typeface="Poppins"/>
                <a:ea typeface="Poppins"/>
                <a:cs typeface="Poppins"/>
                <a:sym typeface="Poppins"/>
              </a:rPr>
              <a:t>Data Description</a:t>
            </a:r>
            <a:endParaRPr b="1" sz="4500">
              <a:solidFill>
                <a:srgbClr val="FFFFFF"/>
              </a:solidFill>
              <a:latin typeface="Poppins"/>
              <a:ea typeface="Poppins"/>
              <a:cs typeface="Poppins"/>
              <a:sym typeface="Poppins"/>
            </a:endParaRPr>
          </a:p>
        </p:txBody>
      </p:sp>
      <p:pic>
        <p:nvPicPr>
          <p:cNvPr id="134" name="Google Shape;134;p28"/>
          <p:cNvPicPr preferRelativeResize="0"/>
          <p:nvPr/>
        </p:nvPicPr>
        <p:blipFill>
          <a:blip r:embed="rId5">
            <a:alphaModFix/>
          </a:blip>
          <a:stretch>
            <a:fillRect/>
          </a:stretch>
        </p:blipFill>
        <p:spPr>
          <a:xfrm>
            <a:off x="7828500" y="2134037"/>
            <a:ext cx="6518400" cy="39615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9"/>
          <p:cNvSpPr/>
          <p:nvPr/>
        </p:nvSpPr>
        <p:spPr>
          <a:xfrm>
            <a:off x="0" y="7492827"/>
            <a:ext cx="14630400" cy="7263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146275" lIns="146275" spcFirstLastPara="1" rIns="146275" wrap="square" tIns="146275">
            <a:noAutofit/>
          </a:bodyPr>
          <a:lstStyle/>
          <a:p>
            <a:pPr indent="0" lvl="0" marL="0" rtl="0" algn="ctr">
              <a:spcBef>
                <a:spcPts val="0"/>
              </a:spcBef>
              <a:spcAft>
                <a:spcPts val="0"/>
              </a:spcAft>
              <a:buNone/>
            </a:pPr>
            <a:r>
              <a:t/>
            </a:r>
            <a:endParaRPr sz="2200">
              <a:latin typeface="Proxima Nova"/>
              <a:ea typeface="Proxima Nova"/>
              <a:cs typeface="Proxima Nova"/>
              <a:sym typeface="Proxima Nova"/>
            </a:endParaRPr>
          </a:p>
        </p:txBody>
      </p:sp>
      <p:sp>
        <p:nvSpPr>
          <p:cNvPr id="140" name="Google Shape;140;p29"/>
          <p:cNvSpPr txBox="1"/>
          <p:nvPr>
            <p:ph type="title"/>
          </p:nvPr>
        </p:nvSpPr>
        <p:spPr>
          <a:xfrm>
            <a:off x="498725" y="712050"/>
            <a:ext cx="6839700" cy="916200"/>
          </a:xfrm>
          <a:prstGeom prst="rect">
            <a:avLst/>
          </a:prstGeom>
        </p:spPr>
        <p:txBody>
          <a:bodyPr anchorCtr="0" anchor="t" bIns="146275" lIns="146275" spcFirstLastPara="1" rIns="146275" wrap="square" tIns="146275">
            <a:noAutofit/>
          </a:bodyPr>
          <a:lstStyle/>
          <a:p>
            <a:pPr indent="0" lvl="0" marL="0" rtl="0" algn="l">
              <a:spcBef>
                <a:spcPts val="0"/>
              </a:spcBef>
              <a:spcAft>
                <a:spcPts val="0"/>
              </a:spcAft>
              <a:buSzPts val="1600"/>
              <a:buNone/>
            </a:pPr>
            <a:r>
              <a:rPr b="1" lang="en-US" sz="4500">
                <a:solidFill>
                  <a:schemeClr val="dk1"/>
                </a:solidFill>
                <a:latin typeface="Poppins"/>
                <a:ea typeface="Poppins"/>
                <a:cs typeface="Poppins"/>
                <a:sym typeface="Poppins"/>
              </a:rPr>
              <a:t>InfoGAN </a:t>
            </a:r>
            <a:r>
              <a:rPr b="1" lang="en-US" sz="4500">
                <a:solidFill>
                  <a:schemeClr val="dk1"/>
                </a:solidFill>
                <a:latin typeface="Poppins"/>
                <a:ea typeface="Poppins"/>
                <a:cs typeface="Poppins"/>
                <a:sym typeface="Poppins"/>
              </a:rPr>
              <a:t>Methodology</a:t>
            </a:r>
            <a:endParaRPr b="1" sz="4500">
              <a:solidFill>
                <a:schemeClr val="dk1"/>
              </a:solidFill>
              <a:latin typeface="Poppins"/>
              <a:ea typeface="Poppins"/>
              <a:cs typeface="Poppins"/>
              <a:sym typeface="Poppins"/>
            </a:endParaRPr>
          </a:p>
        </p:txBody>
      </p:sp>
      <p:pic>
        <p:nvPicPr>
          <p:cNvPr id="141" name="Google Shape;141;p29"/>
          <p:cNvPicPr preferRelativeResize="0"/>
          <p:nvPr/>
        </p:nvPicPr>
        <p:blipFill>
          <a:blip r:embed="rId3">
            <a:alphaModFix/>
          </a:blip>
          <a:stretch>
            <a:fillRect/>
          </a:stretch>
        </p:blipFill>
        <p:spPr>
          <a:xfrm>
            <a:off x="498720" y="1909200"/>
            <a:ext cx="5826561" cy="5241358"/>
          </a:xfrm>
          <a:prstGeom prst="rect">
            <a:avLst/>
          </a:prstGeom>
          <a:noFill/>
          <a:ln>
            <a:noFill/>
          </a:ln>
        </p:spPr>
      </p:pic>
      <p:sp>
        <p:nvSpPr>
          <p:cNvPr id="142" name="Google Shape;142;p29"/>
          <p:cNvSpPr txBox="1"/>
          <p:nvPr/>
        </p:nvSpPr>
        <p:spPr>
          <a:xfrm>
            <a:off x="4454000" y="1909200"/>
            <a:ext cx="9678000" cy="1675800"/>
          </a:xfrm>
          <a:prstGeom prst="rect">
            <a:avLst/>
          </a:prstGeom>
          <a:noFill/>
          <a:ln>
            <a:noFill/>
          </a:ln>
        </p:spPr>
        <p:txBody>
          <a:bodyPr anchorCtr="0" anchor="t" bIns="146275" lIns="146275" spcFirstLastPara="1" rIns="146275" wrap="square" tIns="146275">
            <a:noAutofit/>
          </a:bodyPr>
          <a:lstStyle/>
          <a:p>
            <a:pPr indent="0" lvl="0" marL="0" rtl="0" algn="l">
              <a:lnSpc>
                <a:spcPct val="115000"/>
              </a:lnSpc>
              <a:spcBef>
                <a:spcPts val="0"/>
              </a:spcBef>
              <a:spcAft>
                <a:spcPts val="0"/>
              </a:spcAft>
              <a:buNone/>
            </a:pPr>
            <a:r>
              <a:rPr b="1" lang="en-US" sz="1800">
                <a:solidFill>
                  <a:schemeClr val="dk1"/>
                </a:solidFill>
                <a:latin typeface="Poppins"/>
                <a:ea typeface="Poppins"/>
                <a:cs typeface="Poppins"/>
                <a:sym typeface="Poppins"/>
              </a:rPr>
              <a:t>Naive InfoGAN (Baseline)</a:t>
            </a:r>
            <a:endParaRPr b="1" sz="1800">
              <a:solidFill>
                <a:schemeClr val="dk1"/>
              </a:solidFill>
              <a:latin typeface="Poppins"/>
              <a:ea typeface="Poppins"/>
              <a:cs typeface="Poppins"/>
              <a:sym typeface="Poppins"/>
            </a:endParaRPr>
          </a:p>
          <a:p>
            <a:pPr indent="-317500" lvl="0" marL="457200" rtl="0" algn="l">
              <a:lnSpc>
                <a:spcPct val="115000"/>
              </a:lnSpc>
              <a:spcBef>
                <a:spcPts val="0"/>
              </a:spcBef>
              <a:spcAft>
                <a:spcPts val="0"/>
              </a:spcAft>
              <a:buClr>
                <a:srgbClr val="272525"/>
              </a:buClr>
              <a:buSzPts val="1400"/>
              <a:buFont typeface="Poppins"/>
              <a:buChar char="●"/>
            </a:pPr>
            <a:r>
              <a:rPr b="1" lang="en-US">
                <a:solidFill>
                  <a:srgbClr val="272525"/>
                </a:solidFill>
                <a:latin typeface="Poppins"/>
                <a:ea typeface="Poppins"/>
                <a:cs typeface="Poppins"/>
                <a:sym typeface="Poppins"/>
              </a:rPr>
              <a:t>Generator:</a:t>
            </a:r>
            <a:r>
              <a:rPr lang="en-US">
                <a:solidFill>
                  <a:srgbClr val="272525"/>
                </a:solidFill>
                <a:latin typeface="Poppins"/>
                <a:ea typeface="Poppins"/>
                <a:cs typeface="Poppins"/>
                <a:sym typeface="Poppins"/>
              </a:rPr>
              <a:t> A neural network that takes as input a noise vector z (dimension 62), a categorical code c1 (one-hot encoded, 10 dimensions), and continuous codes c2 and c3 (each 1 dimension).</a:t>
            </a:r>
            <a:endParaRPr>
              <a:solidFill>
                <a:srgbClr val="272525"/>
              </a:solidFill>
              <a:latin typeface="Poppins"/>
              <a:ea typeface="Poppins"/>
              <a:cs typeface="Poppins"/>
              <a:sym typeface="Poppins"/>
            </a:endParaRPr>
          </a:p>
          <a:p>
            <a:pPr indent="-317500" lvl="0" marL="457200" rtl="0" algn="l">
              <a:lnSpc>
                <a:spcPct val="115000"/>
              </a:lnSpc>
              <a:spcBef>
                <a:spcPts val="0"/>
              </a:spcBef>
              <a:spcAft>
                <a:spcPts val="0"/>
              </a:spcAft>
              <a:buClr>
                <a:srgbClr val="272525"/>
              </a:buClr>
              <a:buSzPts val="1400"/>
              <a:buFont typeface="Poppins"/>
              <a:buChar char="●"/>
            </a:pPr>
            <a:r>
              <a:rPr b="1" lang="en-US">
                <a:solidFill>
                  <a:srgbClr val="272525"/>
                </a:solidFill>
                <a:latin typeface="Poppins"/>
                <a:ea typeface="Poppins"/>
                <a:cs typeface="Poppins"/>
                <a:sym typeface="Poppins"/>
              </a:rPr>
              <a:t>Discriminator/Q Network:</a:t>
            </a:r>
            <a:r>
              <a:rPr lang="en-US">
                <a:solidFill>
                  <a:srgbClr val="272525"/>
                </a:solidFill>
                <a:latin typeface="Poppins"/>
                <a:ea typeface="Poppins"/>
                <a:cs typeface="Poppins"/>
                <a:sym typeface="Poppins"/>
              </a:rPr>
              <a:t> A shared convolutional neural network that branches into two outputs: the discriminator output that classifies images as real or fake, and the Q network that predicts the latent codes from generated images.</a:t>
            </a:r>
            <a:endParaRPr>
              <a:solidFill>
                <a:srgbClr val="272525"/>
              </a:solidFill>
              <a:latin typeface="Poppins"/>
              <a:ea typeface="Poppins"/>
              <a:cs typeface="Poppins"/>
              <a:sym typeface="Poppins"/>
            </a:endParaRPr>
          </a:p>
        </p:txBody>
      </p:sp>
      <p:sp>
        <p:nvSpPr>
          <p:cNvPr id="143" name="Google Shape;143;p29"/>
          <p:cNvSpPr txBox="1"/>
          <p:nvPr/>
        </p:nvSpPr>
        <p:spPr>
          <a:xfrm>
            <a:off x="3208480" y="2677960"/>
            <a:ext cx="407100" cy="555300"/>
          </a:xfrm>
          <a:prstGeom prst="rect">
            <a:avLst/>
          </a:prstGeom>
          <a:noFill/>
          <a:ln>
            <a:noFill/>
          </a:ln>
        </p:spPr>
        <p:txBody>
          <a:bodyPr anchorCtr="0" anchor="t" bIns="146275" lIns="146275" spcFirstLastPara="1" rIns="146275" wrap="square" tIns="146275">
            <a:noAutofit/>
          </a:bodyPr>
          <a:lstStyle/>
          <a:p>
            <a:pPr indent="0" lvl="0" marL="0" rtl="0" algn="ctr">
              <a:spcBef>
                <a:spcPts val="0"/>
              </a:spcBef>
              <a:spcAft>
                <a:spcPts val="0"/>
              </a:spcAft>
              <a:buNone/>
            </a:pPr>
            <a:r>
              <a:rPr b="1" lang="en-US" sz="1900">
                <a:solidFill>
                  <a:schemeClr val="dk1"/>
                </a:solidFill>
                <a:latin typeface="Proxima Nova"/>
                <a:ea typeface="Proxima Nova"/>
                <a:cs typeface="Proxima Nova"/>
                <a:sym typeface="Proxima Nova"/>
              </a:rPr>
              <a:t>1</a:t>
            </a:r>
            <a:endParaRPr b="1" sz="1900">
              <a:solidFill>
                <a:schemeClr val="dk1"/>
              </a:solidFill>
              <a:latin typeface="Proxima Nova"/>
              <a:ea typeface="Proxima Nova"/>
              <a:cs typeface="Proxima Nova"/>
              <a:sym typeface="Proxima Nova"/>
            </a:endParaRPr>
          </a:p>
        </p:txBody>
      </p:sp>
      <p:sp>
        <p:nvSpPr>
          <p:cNvPr id="144" name="Google Shape;144;p29"/>
          <p:cNvSpPr txBox="1"/>
          <p:nvPr/>
        </p:nvSpPr>
        <p:spPr>
          <a:xfrm>
            <a:off x="3208480" y="4282920"/>
            <a:ext cx="407100" cy="555300"/>
          </a:xfrm>
          <a:prstGeom prst="rect">
            <a:avLst/>
          </a:prstGeom>
          <a:noFill/>
          <a:ln>
            <a:noFill/>
          </a:ln>
        </p:spPr>
        <p:txBody>
          <a:bodyPr anchorCtr="0" anchor="t" bIns="146275" lIns="146275" spcFirstLastPara="1" rIns="146275" wrap="square" tIns="146275">
            <a:noAutofit/>
          </a:bodyPr>
          <a:lstStyle/>
          <a:p>
            <a:pPr indent="0" lvl="0" marL="0" rtl="0" algn="ctr">
              <a:spcBef>
                <a:spcPts val="0"/>
              </a:spcBef>
              <a:spcAft>
                <a:spcPts val="0"/>
              </a:spcAft>
              <a:buNone/>
            </a:pPr>
            <a:r>
              <a:rPr b="1" lang="en-US" sz="1900">
                <a:solidFill>
                  <a:schemeClr val="dk1"/>
                </a:solidFill>
                <a:latin typeface="Proxima Nova"/>
                <a:ea typeface="Proxima Nova"/>
                <a:cs typeface="Proxima Nova"/>
                <a:sym typeface="Proxima Nova"/>
              </a:rPr>
              <a:t>2</a:t>
            </a:r>
            <a:endParaRPr b="1" sz="1900">
              <a:solidFill>
                <a:schemeClr val="dk1"/>
              </a:solidFill>
              <a:latin typeface="Proxima Nova"/>
              <a:ea typeface="Proxima Nova"/>
              <a:cs typeface="Proxima Nova"/>
              <a:sym typeface="Proxima Nova"/>
            </a:endParaRPr>
          </a:p>
        </p:txBody>
      </p:sp>
      <p:sp>
        <p:nvSpPr>
          <p:cNvPr id="145" name="Google Shape;145;p29"/>
          <p:cNvSpPr txBox="1"/>
          <p:nvPr/>
        </p:nvSpPr>
        <p:spPr>
          <a:xfrm>
            <a:off x="3208480" y="6114440"/>
            <a:ext cx="407100" cy="555300"/>
          </a:xfrm>
          <a:prstGeom prst="rect">
            <a:avLst/>
          </a:prstGeom>
          <a:noFill/>
          <a:ln>
            <a:noFill/>
          </a:ln>
        </p:spPr>
        <p:txBody>
          <a:bodyPr anchorCtr="0" anchor="t" bIns="146275" lIns="146275" spcFirstLastPara="1" rIns="146275" wrap="square" tIns="146275">
            <a:noAutofit/>
          </a:bodyPr>
          <a:lstStyle/>
          <a:p>
            <a:pPr indent="0" lvl="0" marL="0" rtl="0" algn="ctr">
              <a:spcBef>
                <a:spcPts val="0"/>
              </a:spcBef>
              <a:spcAft>
                <a:spcPts val="0"/>
              </a:spcAft>
              <a:buNone/>
            </a:pPr>
            <a:r>
              <a:rPr b="1" lang="en-US" sz="1900">
                <a:solidFill>
                  <a:schemeClr val="dk1"/>
                </a:solidFill>
                <a:latin typeface="Proxima Nova"/>
                <a:ea typeface="Proxima Nova"/>
                <a:cs typeface="Proxima Nova"/>
                <a:sym typeface="Proxima Nova"/>
              </a:rPr>
              <a:t>3</a:t>
            </a:r>
            <a:endParaRPr b="1" sz="1900">
              <a:solidFill>
                <a:schemeClr val="dk1"/>
              </a:solidFill>
              <a:latin typeface="Proxima Nova"/>
              <a:ea typeface="Proxima Nova"/>
              <a:cs typeface="Proxima Nova"/>
              <a:sym typeface="Proxima Nova"/>
            </a:endParaRPr>
          </a:p>
        </p:txBody>
      </p:sp>
      <p:sp>
        <p:nvSpPr>
          <p:cNvPr id="146" name="Google Shape;146;p29"/>
          <p:cNvSpPr txBox="1"/>
          <p:nvPr/>
        </p:nvSpPr>
        <p:spPr>
          <a:xfrm>
            <a:off x="5441000" y="3600975"/>
            <a:ext cx="8824800" cy="1675800"/>
          </a:xfrm>
          <a:prstGeom prst="rect">
            <a:avLst/>
          </a:prstGeom>
          <a:noFill/>
          <a:ln>
            <a:noFill/>
          </a:ln>
        </p:spPr>
        <p:txBody>
          <a:bodyPr anchorCtr="0" anchor="t" bIns="146275" lIns="146275" spcFirstLastPara="1" rIns="146275" wrap="square" tIns="146275">
            <a:noAutofit/>
          </a:bodyPr>
          <a:lstStyle/>
          <a:p>
            <a:pPr indent="0" lvl="0" marL="0" rtl="0" algn="l">
              <a:lnSpc>
                <a:spcPct val="115000"/>
              </a:lnSpc>
              <a:spcBef>
                <a:spcPts val="0"/>
              </a:spcBef>
              <a:spcAft>
                <a:spcPts val="0"/>
              </a:spcAft>
              <a:buNone/>
            </a:pPr>
            <a:r>
              <a:rPr b="1" lang="en-US" sz="1800">
                <a:solidFill>
                  <a:schemeClr val="dk1"/>
                </a:solidFill>
                <a:latin typeface="Poppins"/>
                <a:ea typeface="Poppins"/>
                <a:cs typeface="Poppins"/>
                <a:sym typeface="Poppins"/>
              </a:rPr>
              <a:t>Variants</a:t>
            </a:r>
            <a:endParaRPr b="1" sz="1800">
              <a:solidFill>
                <a:schemeClr val="dk1"/>
              </a:solidFill>
              <a:latin typeface="Poppins"/>
              <a:ea typeface="Poppins"/>
              <a:cs typeface="Poppins"/>
              <a:sym typeface="Poppins"/>
            </a:endParaRPr>
          </a:p>
          <a:p>
            <a:pPr indent="-317500" lvl="0" marL="457200" rtl="0" algn="l">
              <a:lnSpc>
                <a:spcPct val="115000"/>
              </a:lnSpc>
              <a:spcBef>
                <a:spcPts val="0"/>
              </a:spcBef>
              <a:spcAft>
                <a:spcPts val="0"/>
              </a:spcAft>
              <a:buClr>
                <a:srgbClr val="272525"/>
              </a:buClr>
              <a:buSzPts val="1400"/>
              <a:buFont typeface="Poppins"/>
              <a:buChar char="●"/>
            </a:pPr>
            <a:r>
              <a:rPr b="1" lang="en-US">
                <a:solidFill>
                  <a:srgbClr val="272525"/>
                </a:solidFill>
                <a:latin typeface="Poppins"/>
                <a:ea typeface="Poppins"/>
                <a:cs typeface="Poppins"/>
                <a:sym typeface="Poppins"/>
              </a:rPr>
              <a:t>InfoGAN-OR:</a:t>
            </a:r>
            <a:r>
              <a:rPr lang="en-US">
                <a:solidFill>
                  <a:srgbClr val="272525"/>
                </a:solidFill>
                <a:latin typeface="Poppins"/>
                <a:ea typeface="Poppins"/>
                <a:cs typeface="Poppins"/>
                <a:sym typeface="Poppins"/>
              </a:rPr>
              <a:t> InfoGAN with Orthogonal Regularization, which encourages orthogonality between the weight vectors of the network, leading to more independent factors.</a:t>
            </a:r>
            <a:endParaRPr>
              <a:solidFill>
                <a:srgbClr val="272525"/>
              </a:solidFill>
              <a:latin typeface="Poppins"/>
              <a:ea typeface="Poppins"/>
              <a:cs typeface="Poppins"/>
              <a:sym typeface="Poppins"/>
            </a:endParaRPr>
          </a:p>
          <a:p>
            <a:pPr indent="-317500" lvl="0" marL="457200" rtl="0" algn="l">
              <a:lnSpc>
                <a:spcPct val="115000"/>
              </a:lnSpc>
              <a:spcBef>
                <a:spcPts val="0"/>
              </a:spcBef>
              <a:spcAft>
                <a:spcPts val="0"/>
              </a:spcAft>
              <a:buClr>
                <a:srgbClr val="272525"/>
              </a:buClr>
              <a:buSzPts val="1400"/>
              <a:buFont typeface="Poppins"/>
              <a:buChar char="●"/>
            </a:pPr>
            <a:r>
              <a:rPr b="1" lang="en-US">
                <a:solidFill>
                  <a:srgbClr val="272525"/>
                </a:solidFill>
                <a:latin typeface="Poppins"/>
                <a:ea typeface="Poppins"/>
                <a:cs typeface="Poppins"/>
                <a:sym typeface="Poppins"/>
              </a:rPr>
              <a:t>InfoGAN-CR</a:t>
            </a:r>
            <a:r>
              <a:rPr b="1" lang="en-US">
                <a:solidFill>
                  <a:srgbClr val="272525"/>
                </a:solidFill>
                <a:latin typeface="Poppins"/>
                <a:ea typeface="Poppins"/>
                <a:cs typeface="Poppins"/>
                <a:sym typeface="Poppins"/>
              </a:rPr>
              <a:t>:</a:t>
            </a:r>
            <a:r>
              <a:rPr lang="en-US">
                <a:solidFill>
                  <a:srgbClr val="272525"/>
                </a:solidFill>
                <a:latin typeface="Poppins"/>
                <a:ea typeface="Poppins"/>
                <a:cs typeface="Poppins"/>
                <a:sym typeface="Poppins"/>
              </a:rPr>
              <a:t> InfoGAN with Contrastive Regularization, which ensures consistency in latent space by comparing pairs of generated samples with specific latent code changes.</a:t>
            </a:r>
            <a:endParaRPr>
              <a:solidFill>
                <a:srgbClr val="272525"/>
              </a:solidFill>
              <a:latin typeface="Poppins"/>
              <a:ea typeface="Poppins"/>
              <a:cs typeface="Poppins"/>
              <a:sym typeface="Poppins"/>
            </a:endParaRPr>
          </a:p>
          <a:p>
            <a:pPr indent="-317500" lvl="0" marL="457200" rtl="0" algn="l">
              <a:lnSpc>
                <a:spcPct val="115000"/>
              </a:lnSpc>
              <a:spcBef>
                <a:spcPts val="0"/>
              </a:spcBef>
              <a:spcAft>
                <a:spcPts val="0"/>
              </a:spcAft>
              <a:buClr>
                <a:srgbClr val="272525"/>
              </a:buClr>
              <a:buSzPts val="1400"/>
              <a:buFont typeface="Poppins"/>
              <a:buChar char="●"/>
            </a:pPr>
            <a:r>
              <a:rPr b="1" lang="en-US">
                <a:solidFill>
                  <a:srgbClr val="272525"/>
                </a:solidFill>
                <a:latin typeface="Poppins"/>
                <a:ea typeface="Poppins"/>
                <a:cs typeface="Poppins"/>
                <a:sym typeface="Poppins"/>
              </a:rPr>
              <a:t>InfoGAN-ORCR</a:t>
            </a:r>
            <a:r>
              <a:rPr b="1" lang="en-US">
                <a:solidFill>
                  <a:srgbClr val="272525"/>
                </a:solidFill>
                <a:latin typeface="Poppins"/>
                <a:ea typeface="Poppins"/>
                <a:cs typeface="Poppins"/>
                <a:sym typeface="Poppins"/>
              </a:rPr>
              <a:t>:</a:t>
            </a:r>
            <a:r>
              <a:rPr lang="en-US">
                <a:solidFill>
                  <a:srgbClr val="272525"/>
                </a:solidFill>
                <a:latin typeface="Poppins"/>
                <a:ea typeface="Poppins"/>
                <a:cs typeface="Poppins"/>
                <a:sym typeface="Poppins"/>
              </a:rPr>
              <a:t> Combination of both Orthogonal and Contrastive Regularization.</a:t>
            </a:r>
            <a:endParaRPr>
              <a:solidFill>
                <a:srgbClr val="272525"/>
              </a:solidFill>
              <a:latin typeface="Poppins"/>
              <a:ea typeface="Poppins"/>
              <a:cs typeface="Poppins"/>
              <a:sym typeface="Poppins"/>
            </a:endParaRPr>
          </a:p>
        </p:txBody>
      </p:sp>
      <p:sp>
        <p:nvSpPr>
          <p:cNvPr id="147" name="Google Shape;147;p29"/>
          <p:cNvSpPr txBox="1"/>
          <p:nvPr/>
        </p:nvSpPr>
        <p:spPr>
          <a:xfrm>
            <a:off x="6458120" y="5534160"/>
            <a:ext cx="7673700" cy="1498500"/>
          </a:xfrm>
          <a:prstGeom prst="rect">
            <a:avLst/>
          </a:prstGeom>
          <a:noFill/>
          <a:ln>
            <a:noFill/>
          </a:ln>
        </p:spPr>
        <p:txBody>
          <a:bodyPr anchorCtr="0" anchor="t" bIns="146275" lIns="146275" spcFirstLastPara="1" rIns="146275" wrap="square" tIns="146275">
            <a:noAutofit/>
          </a:bodyPr>
          <a:lstStyle/>
          <a:p>
            <a:pPr indent="0" lvl="0" marL="0" rtl="0" algn="l">
              <a:lnSpc>
                <a:spcPct val="115000"/>
              </a:lnSpc>
              <a:spcBef>
                <a:spcPts val="0"/>
              </a:spcBef>
              <a:spcAft>
                <a:spcPts val="0"/>
              </a:spcAft>
              <a:buNone/>
            </a:pPr>
            <a:r>
              <a:rPr b="1" lang="en-US" sz="1800">
                <a:solidFill>
                  <a:schemeClr val="dk1"/>
                </a:solidFill>
                <a:latin typeface="Poppins"/>
                <a:ea typeface="Poppins"/>
                <a:cs typeface="Poppins"/>
                <a:sym typeface="Poppins"/>
              </a:rPr>
              <a:t>Training</a:t>
            </a:r>
            <a:endParaRPr b="1" sz="1800">
              <a:solidFill>
                <a:schemeClr val="dk1"/>
              </a:solidFill>
              <a:latin typeface="Poppins"/>
              <a:ea typeface="Poppins"/>
              <a:cs typeface="Poppins"/>
              <a:sym typeface="Poppins"/>
            </a:endParaRPr>
          </a:p>
          <a:p>
            <a:pPr indent="-317500" lvl="0" marL="457200" rtl="0" algn="l">
              <a:lnSpc>
                <a:spcPct val="115000"/>
              </a:lnSpc>
              <a:spcBef>
                <a:spcPts val="0"/>
              </a:spcBef>
              <a:spcAft>
                <a:spcPts val="0"/>
              </a:spcAft>
              <a:buClr>
                <a:srgbClr val="272525"/>
              </a:buClr>
              <a:buSzPts val="1400"/>
              <a:buFont typeface="Poppins"/>
              <a:buChar char="●"/>
            </a:pPr>
            <a:r>
              <a:rPr lang="en-US">
                <a:solidFill>
                  <a:srgbClr val="272525"/>
                </a:solidFill>
                <a:latin typeface="Poppins"/>
                <a:ea typeface="Poppins"/>
                <a:cs typeface="Poppins"/>
                <a:sym typeface="Poppins"/>
              </a:rPr>
              <a:t>Trained for </a:t>
            </a:r>
            <a:r>
              <a:rPr b="1" lang="en-US">
                <a:solidFill>
                  <a:srgbClr val="272525"/>
                </a:solidFill>
                <a:latin typeface="Poppins"/>
                <a:ea typeface="Poppins"/>
                <a:cs typeface="Poppins"/>
                <a:sym typeface="Poppins"/>
              </a:rPr>
              <a:t>30 epochs</a:t>
            </a:r>
            <a:endParaRPr b="1">
              <a:solidFill>
                <a:srgbClr val="272525"/>
              </a:solidFill>
              <a:latin typeface="Poppins"/>
              <a:ea typeface="Poppins"/>
              <a:cs typeface="Poppins"/>
              <a:sym typeface="Poppins"/>
            </a:endParaRPr>
          </a:p>
          <a:p>
            <a:pPr indent="-317500" lvl="0" marL="457200" rtl="0" algn="l">
              <a:lnSpc>
                <a:spcPct val="115000"/>
              </a:lnSpc>
              <a:spcBef>
                <a:spcPts val="0"/>
              </a:spcBef>
              <a:spcAft>
                <a:spcPts val="0"/>
              </a:spcAft>
              <a:buClr>
                <a:srgbClr val="272525"/>
              </a:buClr>
              <a:buSzPts val="1400"/>
              <a:buFont typeface="Poppins"/>
              <a:buChar char="●"/>
            </a:pPr>
            <a:r>
              <a:rPr lang="en-US">
                <a:solidFill>
                  <a:srgbClr val="272525"/>
                </a:solidFill>
                <a:latin typeface="Poppins"/>
                <a:ea typeface="Poppins"/>
                <a:cs typeface="Poppins"/>
                <a:sym typeface="Poppins"/>
              </a:rPr>
              <a:t>Learning rate = </a:t>
            </a:r>
            <a:r>
              <a:rPr b="1" lang="en-US">
                <a:solidFill>
                  <a:srgbClr val="272525"/>
                </a:solidFill>
                <a:latin typeface="Poppins"/>
                <a:ea typeface="Poppins"/>
                <a:cs typeface="Poppins"/>
                <a:sym typeface="Poppins"/>
              </a:rPr>
              <a:t>0.0002</a:t>
            </a:r>
            <a:endParaRPr b="1">
              <a:solidFill>
                <a:srgbClr val="272525"/>
              </a:solidFill>
              <a:latin typeface="Poppins"/>
              <a:ea typeface="Poppins"/>
              <a:cs typeface="Poppins"/>
              <a:sym typeface="Poppins"/>
            </a:endParaRPr>
          </a:p>
          <a:p>
            <a:pPr indent="-317500" lvl="0" marL="457200" rtl="0" algn="l">
              <a:lnSpc>
                <a:spcPct val="115000"/>
              </a:lnSpc>
              <a:spcBef>
                <a:spcPts val="0"/>
              </a:spcBef>
              <a:spcAft>
                <a:spcPts val="0"/>
              </a:spcAft>
              <a:buClr>
                <a:srgbClr val="272525"/>
              </a:buClr>
              <a:buSzPts val="1400"/>
              <a:buFont typeface="Poppins"/>
              <a:buChar char="●"/>
            </a:pPr>
            <a:r>
              <a:rPr lang="en-US">
                <a:solidFill>
                  <a:srgbClr val="272525"/>
                </a:solidFill>
                <a:latin typeface="Poppins"/>
                <a:ea typeface="Poppins"/>
                <a:cs typeface="Poppins"/>
                <a:sym typeface="Poppins"/>
              </a:rPr>
              <a:t>β1 = </a:t>
            </a:r>
            <a:r>
              <a:rPr b="1" lang="en-US">
                <a:solidFill>
                  <a:srgbClr val="272525"/>
                </a:solidFill>
                <a:latin typeface="Poppins"/>
                <a:ea typeface="Poppins"/>
                <a:cs typeface="Poppins"/>
                <a:sym typeface="Poppins"/>
              </a:rPr>
              <a:t>0.5,</a:t>
            </a:r>
            <a:r>
              <a:rPr lang="en-US">
                <a:solidFill>
                  <a:srgbClr val="272525"/>
                </a:solidFill>
                <a:latin typeface="Poppins"/>
                <a:ea typeface="Poppins"/>
                <a:cs typeface="Poppins"/>
                <a:sym typeface="Poppins"/>
              </a:rPr>
              <a:t> and β2 = </a:t>
            </a:r>
            <a:r>
              <a:rPr b="1" lang="en-US">
                <a:solidFill>
                  <a:srgbClr val="272525"/>
                </a:solidFill>
                <a:latin typeface="Poppins"/>
                <a:ea typeface="Poppins"/>
                <a:cs typeface="Poppins"/>
                <a:sym typeface="Poppins"/>
              </a:rPr>
              <a:t>0.999</a:t>
            </a:r>
            <a:endParaRPr b="1">
              <a:solidFill>
                <a:srgbClr val="272525"/>
              </a:solidFill>
              <a:latin typeface="Poppins"/>
              <a:ea typeface="Poppins"/>
              <a:cs typeface="Poppins"/>
              <a:sym typeface="Poppi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30"/>
          <p:cNvSpPr/>
          <p:nvPr/>
        </p:nvSpPr>
        <p:spPr>
          <a:xfrm>
            <a:off x="0" y="8560"/>
            <a:ext cx="14630400" cy="20850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146275" lIns="146275" spcFirstLastPara="1" rIns="146275" wrap="square" tIns="146275">
            <a:noAutofit/>
          </a:bodyPr>
          <a:lstStyle/>
          <a:p>
            <a:pPr indent="0" lvl="0" marL="0" rtl="0" algn="ctr">
              <a:spcBef>
                <a:spcPts val="0"/>
              </a:spcBef>
              <a:spcAft>
                <a:spcPts val="0"/>
              </a:spcAft>
              <a:buNone/>
            </a:pPr>
            <a:r>
              <a:t/>
            </a:r>
            <a:endParaRPr sz="2200">
              <a:latin typeface="Proxima Nova"/>
              <a:ea typeface="Proxima Nova"/>
              <a:cs typeface="Proxima Nova"/>
              <a:sym typeface="Proxima Nova"/>
            </a:endParaRPr>
          </a:p>
        </p:txBody>
      </p:sp>
      <p:sp>
        <p:nvSpPr>
          <p:cNvPr id="153" name="Google Shape;153;p30"/>
          <p:cNvSpPr txBox="1"/>
          <p:nvPr>
            <p:ph type="title"/>
          </p:nvPr>
        </p:nvSpPr>
        <p:spPr>
          <a:xfrm>
            <a:off x="498720" y="712040"/>
            <a:ext cx="13632900" cy="916200"/>
          </a:xfrm>
          <a:prstGeom prst="rect">
            <a:avLst/>
          </a:prstGeom>
        </p:spPr>
        <p:txBody>
          <a:bodyPr anchorCtr="0" anchor="t" bIns="146275" lIns="146275" spcFirstLastPara="1" rIns="146275" wrap="square" tIns="146275">
            <a:noAutofit/>
          </a:bodyPr>
          <a:lstStyle/>
          <a:p>
            <a:pPr indent="0" lvl="0" marL="0" rtl="0" algn="l">
              <a:spcBef>
                <a:spcPts val="0"/>
              </a:spcBef>
              <a:spcAft>
                <a:spcPts val="0"/>
              </a:spcAft>
              <a:buSzPts val="1600"/>
              <a:buNone/>
            </a:pPr>
            <a:r>
              <a:rPr b="1" lang="en-US" sz="4500">
                <a:solidFill>
                  <a:srgbClr val="FFFFFF"/>
                </a:solidFill>
                <a:latin typeface="Poppins"/>
                <a:ea typeface="Poppins"/>
                <a:cs typeface="Poppins"/>
                <a:sym typeface="Poppins"/>
              </a:rPr>
              <a:t>InfoGAN </a:t>
            </a:r>
            <a:r>
              <a:rPr b="1" lang="en-US" sz="4500">
                <a:solidFill>
                  <a:srgbClr val="FFFFFF"/>
                </a:solidFill>
                <a:latin typeface="Poppins"/>
                <a:ea typeface="Poppins"/>
                <a:cs typeface="Poppins"/>
                <a:sym typeface="Poppins"/>
              </a:rPr>
              <a:t>Results</a:t>
            </a:r>
            <a:endParaRPr b="1" sz="4500">
              <a:solidFill>
                <a:srgbClr val="FFFFFF"/>
              </a:solidFill>
              <a:latin typeface="Poppins"/>
              <a:ea typeface="Poppins"/>
              <a:cs typeface="Poppins"/>
              <a:sym typeface="Poppins"/>
            </a:endParaRPr>
          </a:p>
        </p:txBody>
      </p:sp>
      <p:graphicFrame>
        <p:nvGraphicFramePr>
          <p:cNvPr id="154" name="Google Shape;154;p30"/>
          <p:cNvGraphicFramePr/>
          <p:nvPr/>
        </p:nvGraphicFramePr>
        <p:xfrm>
          <a:off x="349688" y="2653588"/>
          <a:ext cx="3000000" cy="3000000"/>
        </p:xfrm>
        <a:graphic>
          <a:graphicData uri="http://schemas.openxmlformats.org/drawingml/2006/table">
            <a:tbl>
              <a:tblPr>
                <a:noFill/>
                <a:tableStyleId>{77322A09-EA6C-42FA-A8DE-AAE1E1A02839}</a:tableStyleId>
              </a:tblPr>
              <a:tblGrid>
                <a:gridCol w="1127425"/>
                <a:gridCol w="1968375"/>
                <a:gridCol w="1547875"/>
                <a:gridCol w="1547875"/>
                <a:gridCol w="1634450"/>
                <a:gridCol w="1461300"/>
                <a:gridCol w="1547875"/>
                <a:gridCol w="1547875"/>
                <a:gridCol w="1547875"/>
              </a:tblGrid>
              <a:tr h="609600">
                <a:tc>
                  <a:txBody>
                    <a:bodyPr/>
                    <a:lstStyle/>
                    <a:p>
                      <a:pPr indent="0" lvl="0" marL="0" rtl="0" algn="ctr">
                        <a:spcBef>
                          <a:spcPts val="0"/>
                        </a:spcBef>
                        <a:spcAft>
                          <a:spcPts val="0"/>
                        </a:spcAft>
                        <a:buNone/>
                      </a:pPr>
                      <a:r>
                        <a:rPr b="1" lang="en-US">
                          <a:solidFill>
                            <a:schemeClr val="dk1"/>
                          </a:solidFill>
                          <a:latin typeface="Poppins"/>
                          <a:ea typeface="Poppins"/>
                          <a:cs typeface="Poppins"/>
                          <a:sym typeface="Poppins"/>
                        </a:rPr>
                        <a:t>Model</a:t>
                      </a:r>
                      <a:endParaRPr b="1">
                        <a:solidFill>
                          <a:schemeClr val="dk1"/>
                        </a:solidFill>
                        <a:latin typeface="Poppins"/>
                        <a:ea typeface="Poppins"/>
                        <a:cs typeface="Poppins"/>
                        <a:sym typeface="Poppins"/>
                      </a:endParaRPr>
                    </a:p>
                  </a:txBody>
                  <a:tcPr marT="146275" marB="146275" marR="146275" marL="1462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spcBef>
                          <a:spcPts val="0"/>
                        </a:spcBef>
                        <a:spcAft>
                          <a:spcPts val="0"/>
                        </a:spcAft>
                        <a:buNone/>
                      </a:pPr>
                      <a:r>
                        <a:rPr b="1" lang="en-US">
                          <a:solidFill>
                            <a:schemeClr val="dk1"/>
                          </a:solidFill>
                          <a:latin typeface="Poppins"/>
                          <a:ea typeface="Poppins"/>
                          <a:cs typeface="Poppins"/>
                          <a:sym typeface="Poppins"/>
                        </a:rPr>
                        <a:t>Categorical Accuracy</a:t>
                      </a:r>
                      <a:endParaRPr b="1">
                        <a:solidFill>
                          <a:schemeClr val="dk1"/>
                        </a:solidFill>
                        <a:latin typeface="Poppins"/>
                        <a:ea typeface="Poppins"/>
                        <a:cs typeface="Poppins"/>
                        <a:sym typeface="Poppins"/>
                      </a:endParaRPr>
                    </a:p>
                  </a:txBody>
                  <a:tcPr marT="146275" marB="146275" marR="146275" marL="1462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spcBef>
                          <a:spcPts val="0"/>
                        </a:spcBef>
                        <a:spcAft>
                          <a:spcPts val="0"/>
                        </a:spcAft>
                        <a:buNone/>
                      </a:pPr>
                      <a:r>
                        <a:rPr b="1" lang="en-US">
                          <a:solidFill>
                            <a:schemeClr val="dk1"/>
                          </a:solidFill>
                          <a:latin typeface="Poppins"/>
                          <a:ea typeface="Poppins"/>
                          <a:cs typeface="Poppins"/>
                          <a:sym typeface="Poppins"/>
                        </a:rPr>
                        <a:t>Continuous Correlation</a:t>
                      </a:r>
                      <a:endParaRPr b="1">
                        <a:solidFill>
                          <a:schemeClr val="dk1"/>
                        </a:solidFill>
                        <a:latin typeface="Poppins"/>
                        <a:ea typeface="Poppins"/>
                        <a:cs typeface="Poppins"/>
                        <a:sym typeface="Poppins"/>
                      </a:endParaRPr>
                    </a:p>
                  </a:txBody>
                  <a:tcPr marT="146275" marB="146275" marR="146275" marL="1462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spcBef>
                          <a:spcPts val="0"/>
                        </a:spcBef>
                        <a:spcAft>
                          <a:spcPts val="0"/>
                        </a:spcAft>
                        <a:buNone/>
                      </a:pPr>
                      <a:r>
                        <a:rPr b="1" lang="en-US">
                          <a:solidFill>
                            <a:schemeClr val="dk1"/>
                          </a:solidFill>
                          <a:latin typeface="Poppins"/>
                          <a:ea typeface="Poppins"/>
                          <a:cs typeface="Poppins"/>
                          <a:sym typeface="Poppins"/>
                        </a:rPr>
                        <a:t>Disentanglement Score</a:t>
                      </a:r>
                      <a:endParaRPr b="1">
                        <a:solidFill>
                          <a:schemeClr val="dk1"/>
                        </a:solidFill>
                        <a:latin typeface="Poppins"/>
                        <a:ea typeface="Poppins"/>
                        <a:cs typeface="Poppins"/>
                        <a:sym typeface="Poppins"/>
                      </a:endParaRPr>
                    </a:p>
                  </a:txBody>
                  <a:tcPr marT="146275" marB="146275" marR="146275" marL="1462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spcBef>
                          <a:spcPts val="0"/>
                        </a:spcBef>
                        <a:spcAft>
                          <a:spcPts val="0"/>
                        </a:spcAft>
                        <a:buNone/>
                      </a:pPr>
                      <a:r>
                        <a:rPr b="1" lang="en-US">
                          <a:solidFill>
                            <a:schemeClr val="dk1"/>
                          </a:solidFill>
                          <a:latin typeface="Poppins"/>
                          <a:ea typeface="Poppins"/>
                          <a:cs typeface="Poppins"/>
                          <a:sym typeface="Poppins"/>
                        </a:rPr>
                        <a:t>Factor Independence (Inverted)</a:t>
                      </a:r>
                      <a:endParaRPr b="1">
                        <a:solidFill>
                          <a:schemeClr val="dk1"/>
                        </a:solidFill>
                        <a:latin typeface="Poppins"/>
                        <a:ea typeface="Poppins"/>
                        <a:cs typeface="Poppins"/>
                        <a:sym typeface="Poppins"/>
                      </a:endParaRPr>
                    </a:p>
                  </a:txBody>
                  <a:tcPr marT="146275" marB="146275" marR="146275" marL="1462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spcBef>
                          <a:spcPts val="0"/>
                        </a:spcBef>
                        <a:spcAft>
                          <a:spcPts val="0"/>
                        </a:spcAft>
                        <a:buNone/>
                      </a:pPr>
                      <a:r>
                        <a:rPr b="1" lang="en-US">
                          <a:solidFill>
                            <a:schemeClr val="dk1"/>
                          </a:solidFill>
                          <a:latin typeface="Poppins"/>
                          <a:ea typeface="Poppins"/>
                          <a:cs typeface="Poppins"/>
                          <a:sym typeface="Poppins"/>
                        </a:rPr>
                        <a:t>Traversal Linearity</a:t>
                      </a:r>
                      <a:endParaRPr b="1">
                        <a:solidFill>
                          <a:schemeClr val="dk1"/>
                        </a:solidFill>
                        <a:latin typeface="Poppins"/>
                        <a:ea typeface="Poppins"/>
                        <a:cs typeface="Poppins"/>
                        <a:sym typeface="Poppins"/>
                      </a:endParaRPr>
                    </a:p>
                  </a:txBody>
                  <a:tcPr marT="146275" marB="146275" marR="146275" marL="1462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spcBef>
                          <a:spcPts val="0"/>
                        </a:spcBef>
                        <a:spcAft>
                          <a:spcPts val="0"/>
                        </a:spcAft>
                        <a:buNone/>
                      </a:pPr>
                      <a:r>
                        <a:rPr b="1" lang="en-US">
                          <a:solidFill>
                            <a:schemeClr val="dk1"/>
                          </a:solidFill>
                          <a:latin typeface="Poppins"/>
                          <a:ea typeface="Poppins"/>
                          <a:cs typeface="Poppins"/>
                          <a:sym typeface="Poppins"/>
                        </a:rPr>
                        <a:t>Categorical MI</a:t>
                      </a:r>
                      <a:endParaRPr b="1">
                        <a:solidFill>
                          <a:schemeClr val="dk1"/>
                        </a:solidFill>
                        <a:latin typeface="Poppins"/>
                        <a:ea typeface="Poppins"/>
                        <a:cs typeface="Poppins"/>
                        <a:sym typeface="Poppins"/>
                      </a:endParaRPr>
                    </a:p>
                  </a:txBody>
                  <a:tcPr marT="146275" marB="146275" marR="146275" marL="1462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spcBef>
                          <a:spcPts val="0"/>
                        </a:spcBef>
                        <a:spcAft>
                          <a:spcPts val="0"/>
                        </a:spcAft>
                        <a:buNone/>
                      </a:pPr>
                      <a:r>
                        <a:rPr b="1" lang="en-US">
                          <a:solidFill>
                            <a:schemeClr val="dk1"/>
                          </a:solidFill>
                          <a:latin typeface="Poppins"/>
                          <a:ea typeface="Poppins"/>
                          <a:cs typeface="Poppins"/>
                          <a:sym typeface="Poppins"/>
                        </a:rPr>
                        <a:t>Continuous MI</a:t>
                      </a:r>
                      <a:endParaRPr b="1">
                        <a:solidFill>
                          <a:schemeClr val="dk1"/>
                        </a:solidFill>
                        <a:latin typeface="Poppins"/>
                        <a:ea typeface="Poppins"/>
                        <a:cs typeface="Poppins"/>
                        <a:sym typeface="Poppins"/>
                      </a:endParaRPr>
                    </a:p>
                  </a:txBody>
                  <a:tcPr marT="146275" marB="146275" marR="146275" marL="1462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spcBef>
                          <a:spcPts val="0"/>
                        </a:spcBef>
                        <a:spcAft>
                          <a:spcPts val="0"/>
                        </a:spcAft>
                        <a:buNone/>
                      </a:pPr>
                      <a:r>
                        <a:rPr b="1" lang="en-US">
                          <a:solidFill>
                            <a:schemeClr val="dk1"/>
                          </a:solidFill>
                          <a:latin typeface="Poppins"/>
                          <a:ea typeface="Poppins"/>
                          <a:cs typeface="Poppins"/>
                          <a:sym typeface="Poppins"/>
                        </a:rPr>
                        <a:t>Training Time (min)</a:t>
                      </a:r>
                      <a:endParaRPr b="1">
                        <a:solidFill>
                          <a:schemeClr val="dk1"/>
                        </a:solidFill>
                        <a:latin typeface="Poppins"/>
                        <a:ea typeface="Poppins"/>
                        <a:cs typeface="Poppins"/>
                        <a:sym typeface="Poppins"/>
                      </a:endParaRPr>
                    </a:p>
                  </a:txBody>
                  <a:tcPr marT="146275" marB="146275" marR="146275" marL="1462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r>
              <a:tr h="609600">
                <a:tc>
                  <a:txBody>
                    <a:bodyPr/>
                    <a:lstStyle/>
                    <a:p>
                      <a:pPr indent="0" lvl="0" marL="0" rtl="0" algn="ctr">
                        <a:spcBef>
                          <a:spcPts val="0"/>
                        </a:spcBef>
                        <a:spcAft>
                          <a:spcPts val="0"/>
                        </a:spcAft>
                        <a:buNone/>
                      </a:pPr>
                      <a:r>
                        <a:rPr b="1" lang="en-US">
                          <a:solidFill>
                            <a:schemeClr val="dk1"/>
                          </a:solidFill>
                          <a:latin typeface="Poppins"/>
                          <a:ea typeface="Poppins"/>
                          <a:cs typeface="Poppins"/>
                          <a:sym typeface="Poppins"/>
                        </a:rPr>
                        <a:t>InfoGAN</a:t>
                      </a:r>
                      <a:endParaRPr b="1">
                        <a:solidFill>
                          <a:schemeClr val="dk1"/>
                        </a:solidFill>
                        <a:latin typeface="Poppins"/>
                        <a:ea typeface="Poppins"/>
                        <a:cs typeface="Poppins"/>
                        <a:sym typeface="Poppins"/>
                      </a:endParaRPr>
                    </a:p>
                  </a:txBody>
                  <a:tcPr marT="146275" marB="146275" marR="146275" marL="1462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0.9960</a:t>
                      </a:r>
                      <a:endParaRPr>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0.9042</a:t>
                      </a:r>
                      <a:endParaRPr>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0.1993</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0.3910</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b="1" lang="en-US">
                          <a:latin typeface="Montserrat"/>
                          <a:ea typeface="Montserrat"/>
                          <a:cs typeface="Montserrat"/>
                          <a:sym typeface="Montserrat"/>
                        </a:rPr>
                        <a:t>0.9015</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b="1" lang="en-US">
                          <a:latin typeface="Montserrat"/>
                          <a:ea typeface="Montserrat"/>
                          <a:cs typeface="Montserrat"/>
                          <a:sym typeface="Montserrat"/>
                        </a:rPr>
                        <a:t>1.0000</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0.8447</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20.62</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r>
              <a:tr h="609600">
                <a:tc>
                  <a:txBody>
                    <a:bodyPr/>
                    <a:lstStyle/>
                    <a:p>
                      <a:pPr indent="0" lvl="0" marL="0" rtl="0" algn="ctr">
                        <a:spcBef>
                          <a:spcPts val="0"/>
                        </a:spcBef>
                        <a:spcAft>
                          <a:spcPts val="0"/>
                        </a:spcAft>
                        <a:buNone/>
                      </a:pPr>
                      <a:r>
                        <a:rPr b="1" lang="en-US">
                          <a:solidFill>
                            <a:schemeClr val="dk1"/>
                          </a:solidFill>
                          <a:latin typeface="Poppins"/>
                          <a:ea typeface="Poppins"/>
                          <a:cs typeface="Poppins"/>
                          <a:sym typeface="Poppins"/>
                        </a:rPr>
                        <a:t>InfoGAN-OR</a:t>
                      </a:r>
                      <a:endParaRPr b="1">
                        <a:solidFill>
                          <a:schemeClr val="dk1"/>
                        </a:solidFill>
                        <a:latin typeface="Poppins"/>
                        <a:ea typeface="Poppins"/>
                        <a:cs typeface="Poppins"/>
                        <a:sym typeface="Poppins"/>
                      </a:endParaRPr>
                    </a:p>
                  </a:txBody>
                  <a:tcPr marT="146275" marB="146275" marR="146275" marL="1462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b="1" lang="en-US">
                          <a:latin typeface="Montserrat"/>
                          <a:ea typeface="Montserrat"/>
                          <a:cs typeface="Montserrat"/>
                          <a:sym typeface="Montserrat"/>
                        </a:rPr>
                        <a:t>1.0000</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0.9115</a:t>
                      </a:r>
                      <a:endParaRPr>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0.1927</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0.3746</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0.8771</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0.9976</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0.9331</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39.12</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r>
              <a:tr h="609600">
                <a:tc>
                  <a:txBody>
                    <a:bodyPr/>
                    <a:lstStyle/>
                    <a:p>
                      <a:pPr indent="0" lvl="0" marL="0" rtl="0" algn="ctr">
                        <a:spcBef>
                          <a:spcPts val="0"/>
                        </a:spcBef>
                        <a:spcAft>
                          <a:spcPts val="0"/>
                        </a:spcAft>
                        <a:buNone/>
                      </a:pPr>
                      <a:r>
                        <a:rPr b="1" lang="en-US">
                          <a:solidFill>
                            <a:schemeClr val="dk1"/>
                          </a:solidFill>
                          <a:latin typeface="Poppins"/>
                          <a:ea typeface="Poppins"/>
                          <a:cs typeface="Poppins"/>
                          <a:sym typeface="Poppins"/>
                        </a:rPr>
                        <a:t>InfoGAN-CR</a:t>
                      </a:r>
                      <a:endParaRPr b="1">
                        <a:solidFill>
                          <a:schemeClr val="dk1"/>
                        </a:solidFill>
                        <a:latin typeface="Poppins"/>
                        <a:ea typeface="Poppins"/>
                        <a:cs typeface="Poppins"/>
                        <a:sym typeface="Poppins"/>
                      </a:endParaRPr>
                    </a:p>
                  </a:txBody>
                  <a:tcPr marT="146275" marB="146275" marR="146275" marL="1462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0.9920</a:t>
                      </a:r>
                      <a:endParaRPr>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0.9055</a:t>
                      </a:r>
                      <a:endParaRPr>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0.1963</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0.3400</a:t>
                      </a:r>
                      <a:endParaRPr>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0.8572</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0.9927</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b="1" lang="en-US">
                          <a:latin typeface="Montserrat"/>
                          <a:ea typeface="Montserrat"/>
                          <a:cs typeface="Montserrat"/>
                          <a:sym typeface="Montserrat"/>
                        </a:rPr>
                        <a:t>1.0730</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29.97</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r>
              <a:tr h="609600">
                <a:tc>
                  <a:txBody>
                    <a:bodyPr/>
                    <a:lstStyle/>
                    <a:p>
                      <a:pPr indent="0" lvl="0" marL="0" rtl="0" algn="ctr">
                        <a:spcBef>
                          <a:spcPts val="0"/>
                        </a:spcBef>
                        <a:spcAft>
                          <a:spcPts val="0"/>
                        </a:spcAft>
                        <a:buNone/>
                      </a:pPr>
                      <a:r>
                        <a:rPr b="1" lang="en-US">
                          <a:solidFill>
                            <a:schemeClr val="dk1"/>
                          </a:solidFill>
                          <a:latin typeface="Poppins"/>
                          <a:ea typeface="Poppins"/>
                          <a:cs typeface="Poppins"/>
                          <a:sym typeface="Poppins"/>
                        </a:rPr>
                        <a:t>InfoGAN-ORCR</a:t>
                      </a:r>
                      <a:endParaRPr b="1">
                        <a:solidFill>
                          <a:schemeClr val="dk1"/>
                        </a:solidFill>
                        <a:latin typeface="Poppins"/>
                        <a:ea typeface="Poppins"/>
                        <a:cs typeface="Poppins"/>
                        <a:sym typeface="Poppins"/>
                      </a:endParaRPr>
                    </a:p>
                  </a:txBody>
                  <a:tcPr marT="146275" marB="146275" marR="146275" marL="1462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b="1" lang="en-US">
                          <a:latin typeface="Montserrat"/>
                          <a:ea typeface="Montserrat"/>
                          <a:cs typeface="Montserrat"/>
                          <a:sym typeface="Montserrat"/>
                        </a:rPr>
                        <a:t>1.0000</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b="1" lang="en-US">
                          <a:latin typeface="Montserrat"/>
                          <a:ea typeface="Montserrat"/>
                          <a:cs typeface="Montserrat"/>
                          <a:sym typeface="Montserrat"/>
                        </a:rPr>
                        <a:t>0.9131</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b="1" lang="en-US">
                          <a:latin typeface="Montserrat"/>
                          <a:ea typeface="Montserrat"/>
                          <a:cs typeface="Montserrat"/>
                          <a:sym typeface="Montserrat"/>
                        </a:rPr>
                        <a:t>0.2005</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b="1" lang="en-US">
                          <a:latin typeface="Montserrat"/>
                          <a:ea typeface="Montserrat"/>
                          <a:cs typeface="Montserrat"/>
                          <a:sym typeface="Montserrat"/>
                        </a:rPr>
                        <a:t>0.4068</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0.8520</a:t>
                      </a:r>
                      <a:endParaRPr>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b="1" lang="en-US">
                          <a:latin typeface="Montserrat"/>
                          <a:ea typeface="Montserrat"/>
                          <a:cs typeface="Montserrat"/>
                          <a:sym typeface="Montserrat"/>
                        </a:rPr>
                        <a:t>1.0000</a:t>
                      </a:r>
                      <a:endParaRPr b="1">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1.0051</a:t>
                      </a:r>
                      <a:endParaRPr>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c>
                  <a:txBody>
                    <a:bodyPr/>
                    <a:lstStyle/>
                    <a:p>
                      <a:pPr indent="0" lvl="0" marL="0" rtl="0" algn="ctr">
                        <a:lnSpc>
                          <a:spcPct val="115000"/>
                        </a:lnSpc>
                        <a:spcBef>
                          <a:spcPts val="1400"/>
                        </a:spcBef>
                        <a:spcAft>
                          <a:spcPts val="1400"/>
                        </a:spcAft>
                        <a:buNone/>
                      </a:pPr>
                      <a:r>
                        <a:rPr lang="en-US">
                          <a:latin typeface="Montserrat"/>
                          <a:ea typeface="Montserrat"/>
                          <a:cs typeface="Montserrat"/>
                          <a:sym typeface="Montserrat"/>
                        </a:rPr>
                        <a:t>47.37</a:t>
                      </a:r>
                      <a:endParaRPr>
                        <a:latin typeface="Montserrat"/>
                        <a:ea typeface="Montserrat"/>
                        <a:cs typeface="Montserrat"/>
                        <a:sym typeface="Montserrat"/>
                      </a:endParaRPr>
                    </a:p>
                  </a:txBody>
                  <a:tcPr marT="91425" marB="91425" marR="68575" marL="6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DF4FF"/>
                    </a:solidFill>
                  </a:tcPr>
                </a:tc>
              </a:tr>
            </a:tbl>
          </a:graphicData>
        </a:graphic>
      </p:graphicFrame>
      <p:sp>
        <p:nvSpPr>
          <p:cNvPr id="155" name="Google Shape;155;p30"/>
          <p:cNvSpPr txBox="1"/>
          <p:nvPr/>
        </p:nvSpPr>
        <p:spPr>
          <a:xfrm>
            <a:off x="677052" y="6483765"/>
            <a:ext cx="13276200" cy="1183800"/>
          </a:xfrm>
          <a:prstGeom prst="rect">
            <a:avLst/>
          </a:prstGeom>
          <a:noFill/>
          <a:ln>
            <a:noFill/>
          </a:ln>
        </p:spPr>
        <p:txBody>
          <a:bodyPr anchorCtr="0" anchor="t" bIns="146275" lIns="146275" spcFirstLastPara="1" rIns="146275" wrap="square" tIns="146275">
            <a:noAutofit/>
          </a:bodyPr>
          <a:lstStyle/>
          <a:p>
            <a:pPr indent="0" lvl="0" marL="0" rtl="0" algn="just">
              <a:lnSpc>
                <a:spcPct val="115000"/>
              </a:lnSpc>
              <a:spcBef>
                <a:spcPts val="0"/>
              </a:spcBef>
              <a:spcAft>
                <a:spcPts val="0"/>
              </a:spcAft>
              <a:buNone/>
            </a:pPr>
            <a:r>
              <a:rPr lang="en-US" sz="1900">
                <a:solidFill>
                  <a:srgbClr val="272525"/>
                </a:solidFill>
                <a:latin typeface="Poppins"/>
                <a:ea typeface="Poppins"/>
                <a:cs typeface="Poppins"/>
                <a:sym typeface="Poppins"/>
              </a:rPr>
              <a:t>InfoGAN-ORCR, combining both regularization techniques, demonstrated the best overall performance across most metrics, particularly in categorical accuracy, continuous correlation, and disentanglement score. However, this came at the cost of increased training time and reduced factor independence.</a:t>
            </a:r>
            <a:endParaRPr sz="1900">
              <a:solidFill>
                <a:srgbClr val="272525"/>
              </a:solidFill>
              <a:latin typeface="Poppins"/>
              <a:ea typeface="Poppins"/>
              <a:cs typeface="Poppins"/>
              <a:sym typeface="Poppi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31"/>
          <p:cNvSpPr/>
          <p:nvPr/>
        </p:nvSpPr>
        <p:spPr>
          <a:xfrm>
            <a:off x="0" y="8560"/>
            <a:ext cx="14630400" cy="20850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146275" lIns="146275" spcFirstLastPara="1" rIns="146275" wrap="square" tIns="146275">
            <a:noAutofit/>
          </a:bodyPr>
          <a:lstStyle/>
          <a:p>
            <a:pPr indent="0" lvl="0" marL="0" rtl="0" algn="ctr">
              <a:spcBef>
                <a:spcPts val="0"/>
              </a:spcBef>
              <a:spcAft>
                <a:spcPts val="0"/>
              </a:spcAft>
              <a:buNone/>
            </a:pPr>
            <a:r>
              <a:t/>
            </a:r>
            <a:endParaRPr sz="2200">
              <a:latin typeface="Proxima Nova"/>
              <a:ea typeface="Proxima Nova"/>
              <a:cs typeface="Proxima Nova"/>
              <a:sym typeface="Proxima Nova"/>
            </a:endParaRPr>
          </a:p>
        </p:txBody>
      </p:sp>
      <p:sp>
        <p:nvSpPr>
          <p:cNvPr id="161" name="Google Shape;161;p31"/>
          <p:cNvSpPr txBox="1"/>
          <p:nvPr>
            <p:ph type="title"/>
          </p:nvPr>
        </p:nvSpPr>
        <p:spPr>
          <a:xfrm>
            <a:off x="498720" y="712040"/>
            <a:ext cx="13632900" cy="916200"/>
          </a:xfrm>
          <a:prstGeom prst="rect">
            <a:avLst/>
          </a:prstGeom>
        </p:spPr>
        <p:txBody>
          <a:bodyPr anchorCtr="0" anchor="t" bIns="146275" lIns="146275" spcFirstLastPara="1" rIns="146275" wrap="square" tIns="146275">
            <a:noAutofit/>
          </a:bodyPr>
          <a:lstStyle/>
          <a:p>
            <a:pPr indent="0" lvl="0" marL="0" rtl="0" algn="l">
              <a:spcBef>
                <a:spcPts val="0"/>
              </a:spcBef>
              <a:spcAft>
                <a:spcPts val="0"/>
              </a:spcAft>
              <a:buSzPts val="1600"/>
              <a:buNone/>
            </a:pPr>
            <a:r>
              <a:rPr b="1" lang="en-US" sz="4500">
                <a:solidFill>
                  <a:srgbClr val="FFFFFF"/>
                </a:solidFill>
                <a:latin typeface="Poppins"/>
                <a:ea typeface="Poppins"/>
                <a:cs typeface="Poppins"/>
                <a:sym typeface="Poppins"/>
              </a:rPr>
              <a:t>InfoGAN Results</a:t>
            </a:r>
            <a:endParaRPr b="1" sz="4500">
              <a:solidFill>
                <a:srgbClr val="FFFFFF"/>
              </a:solidFill>
              <a:latin typeface="Poppins"/>
              <a:ea typeface="Poppins"/>
              <a:cs typeface="Poppins"/>
              <a:sym typeface="Poppins"/>
            </a:endParaRPr>
          </a:p>
        </p:txBody>
      </p:sp>
      <p:pic>
        <p:nvPicPr>
          <p:cNvPr id="162" name="Google Shape;162;p31"/>
          <p:cNvPicPr preferRelativeResize="0"/>
          <p:nvPr/>
        </p:nvPicPr>
        <p:blipFill>
          <a:blip r:embed="rId3">
            <a:alphaModFix/>
          </a:blip>
          <a:stretch>
            <a:fillRect/>
          </a:stretch>
        </p:blipFill>
        <p:spPr>
          <a:xfrm>
            <a:off x="3666388" y="2289260"/>
            <a:ext cx="7297575" cy="583124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32"/>
          <p:cNvSpPr txBox="1"/>
          <p:nvPr>
            <p:ph type="title"/>
          </p:nvPr>
        </p:nvSpPr>
        <p:spPr>
          <a:xfrm>
            <a:off x="498725" y="712050"/>
            <a:ext cx="6276900" cy="916200"/>
          </a:xfrm>
          <a:prstGeom prst="rect">
            <a:avLst/>
          </a:prstGeom>
        </p:spPr>
        <p:txBody>
          <a:bodyPr anchorCtr="0" anchor="t" bIns="146275" lIns="146275" spcFirstLastPara="1" rIns="146275" wrap="square" tIns="146275">
            <a:noAutofit/>
          </a:bodyPr>
          <a:lstStyle/>
          <a:p>
            <a:pPr indent="0" lvl="0" marL="0" rtl="0" algn="l">
              <a:spcBef>
                <a:spcPts val="0"/>
              </a:spcBef>
              <a:spcAft>
                <a:spcPts val="0"/>
              </a:spcAft>
              <a:buSzPts val="1600"/>
              <a:buNone/>
            </a:pPr>
            <a:r>
              <a:rPr b="1" lang="en-US" sz="4500">
                <a:solidFill>
                  <a:schemeClr val="dk1"/>
                </a:solidFill>
                <a:latin typeface="Poppins"/>
                <a:ea typeface="Poppins"/>
                <a:cs typeface="Poppins"/>
                <a:sym typeface="Poppins"/>
              </a:rPr>
              <a:t>InfoGAN </a:t>
            </a:r>
            <a:r>
              <a:rPr b="1" lang="en-US" sz="4500">
                <a:solidFill>
                  <a:schemeClr val="dk1"/>
                </a:solidFill>
                <a:latin typeface="Poppins"/>
                <a:ea typeface="Poppins"/>
                <a:cs typeface="Poppins"/>
                <a:sym typeface="Poppins"/>
              </a:rPr>
              <a:t>Conclusion</a:t>
            </a:r>
            <a:endParaRPr b="1" sz="4500">
              <a:solidFill>
                <a:schemeClr val="dk1"/>
              </a:solidFill>
              <a:latin typeface="Poppins"/>
              <a:ea typeface="Poppins"/>
              <a:cs typeface="Poppins"/>
              <a:sym typeface="Poppins"/>
            </a:endParaRPr>
          </a:p>
        </p:txBody>
      </p:sp>
      <p:sp>
        <p:nvSpPr>
          <p:cNvPr id="168" name="Google Shape;168;p32"/>
          <p:cNvSpPr txBox="1"/>
          <p:nvPr>
            <p:ph idx="1" type="body"/>
          </p:nvPr>
        </p:nvSpPr>
        <p:spPr>
          <a:xfrm>
            <a:off x="987788" y="2872463"/>
            <a:ext cx="4038300" cy="4293000"/>
          </a:xfrm>
          <a:prstGeom prst="rect">
            <a:avLst/>
          </a:prstGeom>
        </p:spPr>
        <p:txBody>
          <a:bodyPr anchorCtr="0" anchor="t" bIns="146275" lIns="146275" spcFirstLastPara="1" rIns="146275" wrap="square" tIns="146275">
            <a:noAutofit/>
          </a:bodyPr>
          <a:lstStyle/>
          <a:p>
            <a:pPr indent="0" lvl="0" marL="0" rtl="0" algn="l">
              <a:spcBef>
                <a:spcPts val="1900"/>
              </a:spcBef>
              <a:spcAft>
                <a:spcPts val="0"/>
              </a:spcAft>
              <a:buNone/>
            </a:pPr>
            <a:r>
              <a:rPr b="1" lang="en-US" sz="2200">
                <a:solidFill>
                  <a:schemeClr val="dk1"/>
                </a:solidFill>
                <a:latin typeface="Poppins"/>
                <a:ea typeface="Poppins"/>
                <a:cs typeface="Poppins"/>
                <a:sym typeface="Poppins"/>
              </a:rPr>
              <a:t>Insights</a:t>
            </a:r>
            <a:endParaRPr b="1" sz="2200">
              <a:solidFill>
                <a:schemeClr val="dk1"/>
              </a:solidFill>
              <a:latin typeface="Poppins"/>
              <a:ea typeface="Poppins"/>
              <a:cs typeface="Poppins"/>
              <a:sym typeface="Poppins"/>
            </a:endParaRPr>
          </a:p>
          <a:p>
            <a:pPr indent="0" lvl="0" marL="0" rtl="0" algn="l">
              <a:spcBef>
                <a:spcPts val="1900"/>
              </a:spcBef>
              <a:spcAft>
                <a:spcPts val="1900"/>
              </a:spcAft>
              <a:buNone/>
            </a:pPr>
            <a:r>
              <a:rPr lang="en-US" sz="1900">
                <a:solidFill>
                  <a:srgbClr val="000000"/>
                </a:solidFill>
                <a:latin typeface="Poppins"/>
                <a:ea typeface="Poppins"/>
                <a:cs typeface="Poppins"/>
                <a:sym typeface="Poppins"/>
              </a:rPr>
              <a:t>InfoGAN-ORCR demonstrates superior performance in disentanglement but requires longer training time. Contrastive regularization significantly improves factor independence while orthogonal regularization enhances categorical accuracy.</a:t>
            </a:r>
            <a:endParaRPr sz="2200">
              <a:solidFill>
                <a:srgbClr val="000000"/>
              </a:solidFill>
              <a:latin typeface="Poppins"/>
              <a:ea typeface="Poppins"/>
              <a:cs typeface="Poppins"/>
              <a:sym typeface="Poppins"/>
            </a:endParaRPr>
          </a:p>
        </p:txBody>
      </p:sp>
      <p:sp>
        <p:nvSpPr>
          <p:cNvPr id="169" name="Google Shape;169;p32"/>
          <p:cNvSpPr txBox="1"/>
          <p:nvPr>
            <p:ph idx="1" type="body"/>
          </p:nvPr>
        </p:nvSpPr>
        <p:spPr>
          <a:xfrm>
            <a:off x="5193400" y="2872232"/>
            <a:ext cx="3870600" cy="4293000"/>
          </a:xfrm>
          <a:prstGeom prst="rect">
            <a:avLst/>
          </a:prstGeom>
        </p:spPr>
        <p:txBody>
          <a:bodyPr anchorCtr="0" anchor="t" bIns="146275" lIns="146275" spcFirstLastPara="1" rIns="146275" wrap="square" tIns="146275">
            <a:noAutofit/>
          </a:bodyPr>
          <a:lstStyle/>
          <a:p>
            <a:pPr indent="0" lvl="0" marL="0" rtl="0" algn="l">
              <a:spcBef>
                <a:spcPts val="1900"/>
              </a:spcBef>
              <a:spcAft>
                <a:spcPts val="0"/>
              </a:spcAft>
              <a:buNone/>
            </a:pPr>
            <a:r>
              <a:rPr b="1" lang="en-US" sz="2200">
                <a:solidFill>
                  <a:schemeClr val="dk1"/>
                </a:solidFill>
                <a:latin typeface="Poppins"/>
                <a:ea typeface="Poppins"/>
                <a:cs typeface="Poppins"/>
                <a:sym typeface="Poppins"/>
              </a:rPr>
              <a:t>Model Metrics</a:t>
            </a:r>
            <a:endParaRPr b="1" sz="2200">
              <a:solidFill>
                <a:schemeClr val="dk1"/>
              </a:solidFill>
              <a:latin typeface="Poppins"/>
              <a:ea typeface="Poppins"/>
              <a:cs typeface="Poppins"/>
              <a:sym typeface="Poppins"/>
            </a:endParaRPr>
          </a:p>
          <a:p>
            <a:pPr indent="0" lvl="0" marL="0" rtl="0" algn="l">
              <a:spcBef>
                <a:spcPts val="1900"/>
              </a:spcBef>
              <a:spcAft>
                <a:spcPts val="1900"/>
              </a:spcAft>
              <a:buNone/>
            </a:pPr>
            <a:r>
              <a:rPr lang="en-US" sz="1900">
                <a:solidFill>
                  <a:srgbClr val="000000"/>
                </a:solidFill>
                <a:latin typeface="Poppins"/>
                <a:ea typeface="Poppins"/>
                <a:cs typeface="Poppins"/>
                <a:sym typeface="Poppins"/>
              </a:rPr>
              <a:t>InfoGAN-ORCR achieves perfect categorical accuracy (1.0000) and the highest disentanglement score (0.2005). InfoGAN-CR excels in continuous mutual information (1.0730) and factor independence (0.3400).</a:t>
            </a:r>
            <a:endParaRPr sz="2200">
              <a:latin typeface="Poppins"/>
              <a:ea typeface="Poppins"/>
              <a:cs typeface="Poppins"/>
              <a:sym typeface="Poppins"/>
            </a:endParaRPr>
          </a:p>
        </p:txBody>
      </p:sp>
      <p:sp>
        <p:nvSpPr>
          <p:cNvPr id="170" name="Google Shape;170;p32"/>
          <p:cNvSpPr txBox="1"/>
          <p:nvPr>
            <p:ph idx="1" type="body"/>
          </p:nvPr>
        </p:nvSpPr>
        <p:spPr>
          <a:xfrm>
            <a:off x="9604313" y="2872213"/>
            <a:ext cx="4038300" cy="4293000"/>
          </a:xfrm>
          <a:prstGeom prst="rect">
            <a:avLst/>
          </a:prstGeom>
        </p:spPr>
        <p:txBody>
          <a:bodyPr anchorCtr="0" anchor="t" bIns="146275" lIns="146275" spcFirstLastPara="1" rIns="146275" wrap="square" tIns="146275">
            <a:noAutofit/>
          </a:bodyPr>
          <a:lstStyle/>
          <a:p>
            <a:pPr indent="0" lvl="0" marL="0" rtl="0" algn="l">
              <a:lnSpc>
                <a:spcPct val="95000"/>
              </a:lnSpc>
              <a:spcBef>
                <a:spcPts val="1900"/>
              </a:spcBef>
              <a:spcAft>
                <a:spcPts val="0"/>
              </a:spcAft>
              <a:buSzPts val="1500"/>
              <a:buNone/>
            </a:pPr>
            <a:r>
              <a:rPr b="1" lang="en-US" sz="2200">
                <a:solidFill>
                  <a:schemeClr val="dk1"/>
                </a:solidFill>
                <a:latin typeface="Poppins"/>
                <a:ea typeface="Poppins"/>
                <a:cs typeface="Poppins"/>
                <a:sym typeface="Poppins"/>
              </a:rPr>
              <a:t>Future Work</a:t>
            </a:r>
            <a:endParaRPr b="1" sz="2200">
              <a:solidFill>
                <a:schemeClr val="dk1"/>
              </a:solidFill>
              <a:latin typeface="Poppins"/>
              <a:ea typeface="Poppins"/>
              <a:cs typeface="Poppins"/>
              <a:sym typeface="Poppins"/>
            </a:endParaRPr>
          </a:p>
          <a:p>
            <a:pPr indent="0" lvl="0" marL="0" rtl="0" algn="l">
              <a:lnSpc>
                <a:spcPct val="95000"/>
              </a:lnSpc>
              <a:spcBef>
                <a:spcPts val="1900"/>
              </a:spcBef>
              <a:spcAft>
                <a:spcPts val="1900"/>
              </a:spcAft>
              <a:buSzPts val="1500"/>
              <a:buNone/>
            </a:pPr>
            <a:r>
              <a:rPr lang="en-US" sz="1900">
                <a:solidFill>
                  <a:srgbClr val="000000"/>
                </a:solidFill>
                <a:latin typeface="Poppins"/>
                <a:ea typeface="Poppins"/>
                <a:cs typeface="Poppins"/>
                <a:sym typeface="Poppins"/>
              </a:rPr>
              <a:t>Integrating adaptive weighting of regularization terms during training could enhance the whole process. Apart from this, we can extend the approach to handle a larger number of latent factors.</a:t>
            </a:r>
            <a:endParaRPr sz="1900">
              <a:solidFill>
                <a:srgbClr val="000000"/>
              </a:solidFill>
              <a:latin typeface="Poppins"/>
              <a:ea typeface="Poppins"/>
              <a:cs typeface="Poppins"/>
              <a:sym typeface="Poppins"/>
            </a:endParaRPr>
          </a:p>
        </p:txBody>
      </p:sp>
      <p:pic>
        <p:nvPicPr>
          <p:cNvPr id="171" name="Google Shape;171;p32" title="future.png"/>
          <p:cNvPicPr preferRelativeResize="0"/>
          <p:nvPr/>
        </p:nvPicPr>
        <p:blipFill>
          <a:blip r:embed="rId3">
            <a:alphaModFix/>
          </a:blip>
          <a:stretch>
            <a:fillRect/>
          </a:stretch>
        </p:blipFill>
        <p:spPr>
          <a:xfrm>
            <a:off x="9809519" y="1955616"/>
            <a:ext cx="625320" cy="625320"/>
          </a:xfrm>
          <a:prstGeom prst="rect">
            <a:avLst/>
          </a:prstGeom>
          <a:noFill/>
          <a:ln>
            <a:noFill/>
          </a:ln>
        </p:spPr>
      </p:pic>
      <p:pic>
        <p:nvPicPr>
          <p:cNvPr id="172" name="Google Shape;172;p32"/>
          <p:cNvPicPr preferRelativeResize="0"/>
          <p:nvPr/>
        </p:nvPicPr>
        <p:blipFill>
          <a:blip r:embed="rId4">
            <a:alphaModFix/>
          </a:blip>
          <a:stretch>
            <a:fillRect/>
          </a:stretch>
        </p:blipFill>
        <p:spPr>
          <a:xfrm>
            <a:off x="1210999" y="1955615"/>
            <a:ext cx="625320" cy="625320"/>
          </a:xfrm>
          <a:prstGeom prst="rect">
            <a:avLst/>
          </a:prstGeom>
          <a:noFill/>
          <a:ln>
            <a:noFill/>
          </a:ln>
        </p:spPr>
      </p:pic>
      <p:pic>
        <p:nvPicPr>
          <p:cNvPr id="173" name="Google Shape;173;p32"/>
          <p:cNvPicPr preferRelativeResize="0"/>
          <p:nvPr/>
        </p:nvPicPr>
        <p:blipFill>
          <a:blip r:embed="rId5">
            <a:alphaModFix/>
          </a:blip>
          <a:stretch>
            <a:fillRect/>
          </a:stretch>
        </p:blipFill>
        <p:spPr>
          <a:xfrm>
            <a:off x="5407639" y="1955615"/>
            <a:ext cx="625320" cy="625320"/>
          </a:xfrm>
          <a:prstGeom prst="rect">
            <a:avLst/>
          </a:prstGeom>
          <a:noFill/>
          <a:ln>
            <a:noFill/>
          </a:ln>
        </p:spPr>
      </p:pic>
      <p:sp>
        <p:nvSpPr>
          <p:cNvPr id="174" name="Google Shape;174;p32"/>
          <p:cNvSpPr/>
          <p:nvPr/>
        </p:nvSpPr>
        <p:spPr>
          <a:xfrm>
            <a:off x="0" y="7492827"/>
            <a:ext cx="14630400" cy="7263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146275" lIns="146275" spcFirstLastPara="1" rIns="146275" wrap="square" tIns="146275">
            <a:noAutofit/>
          </a:bodyPr>
          <a:lstStyle/>
          <a:p>
            <a:pPr indent="0" lvl="0" marL="0" rtl="0" algn="ctr">
              <a:spcBef>
                <a:spcPts val="0"/>
              </a:spcBef>
              <a:spcAft>
                <a:spcPts val="0"/>
              </a:spcAft>
              <a:buNone/>
            </a:pPr>
            <a:r>
              <a:t/>
            </a:r>
            <a:endParaRPr sz="2200">
              <a:latin typeface="Proxima Nova"/>
              <a:ea typeface="Proxima Nova"/>
              <a:cs typeface="Proxima Nova"/>
              <a:sym typeface="Proxima Nov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3"/>
          <p:cNvSpPr/>
          <p:nvPr/>
        </p:nvSpPr>
        <p:spPr>
          <a:xfrm>
            <a:off x="6761360" y="4083960"/>
            <a:ext cx="1308000" cy="73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146275" lIns="146275" spcFirstLastPara="1" rIns="146275" wrap="square" tIns="146275">
            <a:noAutofit/>
          </a:bodyPr>
          <a:lstStyle/>
          <a:p>
            <a:pPr indent="0" lvl="0" marL="0" rtl="0" algn="ctr">
              <a:spcBef>
                <a:spcPts val="0"/>
              </a:spcBef>
              <a:spcAft>
                <a:spcPts val="0"/>
              </a:spcAft>
              <a:buNone/>
            </a:pPr>
            <a:r>
              <a:t/>
            </a:r>
            <a:endParaRPr sz="2200">
              <a:latin typeface="Proxima Nova"/>
              <a:ea typeface="Proxima Nova"/>
              <a:cs typeface="Proxima Nova"/>
              <a:sym typeface="Proxima Nova"/>
            </a:endParaRPr>
          </a:p>
        </p:txBody>
      </p:sp>
      <p:sp>
        <p:nvSpPr>
          <p:cNvPr id="180" name="Google Shape;180;p33"/>
          <p:cNvSpPr/>
          <p:nvPr/>
        </p:nvSpPr>
        <p:spPr>
          <a:xfrm>
            <a:off x="0" y="0"/>
            <a:ext cx="14630400" cy="28626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146275" lIns="146275" spcFirstLastPara="1" rIns="146275" wrap="square" tIns="146275">
            <a:noAutofit/>
          </a:bodyPr>
          <a:lstStyle/>
          <a:p>
            <a:pPr indent="0" lvl="0" marL="0" rtl="0" algn="ctr">
              <a:spcBef>
                <a:spcPts val="0"/>
              </a:spcBef>
              <a:spcAft>
                <a:spcPts val="0"/>
              </a:spcAft>
              <a:buNone/>
            </a:pPr>
            <a:r>
              <a:t/>
            </a:r>
            <a:endParaRPr sz="2200">
              <a:latin typeface="Proxima Nova"/>
              <a:ea typeface="Proxima Nova"/>
              <a:cs typeface="Proxima Nova"/>
              <a:sym typeface="Proxima Nova"/>
            </a:endParaRPr>
          </a:p>
        </p:txBody>
      </p:sp>
      <p:sp>
        <p:nvSpPr>
          <p:cNvPr id="181" name="Google Shape;181;p33"/>
          <p:cNvSpPr txBox="1"/>
          <p:nvPr>
            <p:ph type="ctrTitle"/>
          </p:nvPr>
        </p:nvSpPr>
        <p:spPr>
          <a:xfrm>
            <a:off x="766800" y="729000"/>
            <a:ext cx="13096800" cy="1404600"/>
          </a:xfrm>
          <a:prstGeom prst="rect">
            <a:avLst/>
          </a:prstGeom>
        </p:spPr>
        <p:txBody>
          <a:bodyPr anchorCtr="0" anchor="b" bIns="146275" lIns="146275" spcFirstLastPara="1" rIns="146275" wrap="square" tIns="146275">
            <a:noAutofit/>
          </a:bodyPr>
          <a:lstStyle/>
          <a:p>
            <a:pPr indent="0" lvl="0" marL="0" rtl="0" algn="ctr">
              <a:spcBef>
                <a:spcPts val="0"/>
              </a:spcBef>
              <a:spcAft>
                <a:spcPts val="0"/>
              </a:spcAft>
              <a:buSzPts val="1600"/>
              <a:buNone/>
            </a:pPr>
            <a:r>
              <a:rPr b="1" lang="en-US" sz="4000">
                <a:solidFill>
                  <a:srgbClr val="FFFFFF"/>
                </a:solidFill>
                <a:latin typeface="Poppins"/>
                <a:ea typeface="Poppins"/>
                <a:cs typeface="Poppins"/>
                <a:sym typeface="Poppins"/>
              </a:rPr>
              <a:t>Counterfactual Generative Networks (CGN) Implementation on Colored MNIST</a:t>
            </a:r>
            <a:endParaRPr b="1" sz="4000">
              <a:solidFill>
                <a:srgbClr val="FFFFFF"/>
              </a:solidFill>
              <a:latin typeface="Poppins"/>
              <a:ea typeface="Poppins"/>
              <a:cs typeface="Poppins"/>
              <a:sym typeface="Poppins"/>
            </a:endParaRPr>
          </a:p>
        </p:txBody>
      </p:sp>
      <p:pic>
        <p:nvPicPr>
          <p:cNvPr id="182" name="Google Shape;182;p33"/>
          <p:cNvPicPr preferRelativeResize="0"/>
          <p:nvPr/>
        </p:nvPicPr>
        <p:blipFill>
          <a:blip r:embed="rId3">
            <a:alphaModFix/>
          </a:blip>
          <a:stretch>
            <a:fillRect/>
          </a:stretch>
        </p:blipFill>
        <p:spPr>
          <a:xfrm>
            <a:off x="933450" y="3874150"/>
            <a:ext cx="12763500" cy="3105150"/>
          </a:xfrm>
          <a:prstGeom prst="rect">
            <a:avLst/>
          </a:prstGeom>
          <a:noFill/>
          <a:ln cap="flat" cmpd="sng" w="38100">
            <a:solidFill>
              <a:schemeClr val="dk1"/>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4"/>
          <p:cNvSpPr/>
          <p:nvPr/>
        </p:nvSpPr>
        <p:spPr>
          <a:xfrm>
            <a:off x="5033700" y="0"/>
            <a:ext cx="9596700" cy="82296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146275" lIns="146275" spcFirstLastPara="1" rIns="146275" wrap="square" tIns="146275">
            <a:noAutofit/>
          </a:bodyPr>
          <a:lstStyle/>
          <a:p>
            <a:pPr indent="0" lvl="0" marL="0" rtl="0" algn="ctr">
              <a:spcBef>
                <a:spcPts val="0"/>
              </a:spcBef>
              <a:spcAft>
                <a:spcPts val="0"/>
              </a:spcAft>
              <a:buNone/>
            </a:pPr>
            <a:r>
              <a:t/>
            </a:r>
            <a:endParaRPr sz="2200">
              <a:latin typeface="Proxima Nova"/>
              <a:ea typeface="Proxima Nova"/>
              <a:cs typeface="Proxima Nova"/>
              <a:sym typeface="Proxima Nova"/>
            </a:endParaRPr>
          </a:p>
        </p:txBody>
      </p:sp>
      <p:sp>
        <p:nvSpPr>
          <p:cNvPr id="188" name="Google Shape;188;p34"/>
          <p:cNvSpPr txBox="1"/>
          <p:nvPr>
            <p:ph idx="1" type="body"/>
          </p:nvPr>
        </p:nvSpPr>
        <p:spPr>
          <a:xfrm>
            <a:off x="5248050" y="924097"/>
            <a:ext cx="9079800" cy="5056800"/>
          </a:xfrm>
          <a:prstGeom prst="rect">
            <a:avLst/>
          </a:prstGeom>
        </p:spPr>
        <p:txBody>
          <a:bodyPr anchorCtr="0" anchor="t" bIns="146275" lIns="146275" spcFirstLastPara="1" rIns="146275" wrap="square" tIns="146275">
            <a:normAutofit/>
          </a:bodyPr>
          <a:lstStyle/>
          <a:p>
            <a:pPr indent="0" lvl="0" marL="0" rtl="0" algn="l">
              <a:lnSpc>
                <a:spcPct val="105000"/>
              </a:lnSpc>
              <a:spcBef>
                <a:spcPts val="0"/>
              </a:spcBef>
              <a:spcAft>
                <a:spcPts val="0"/>
              </a:spcAft>
              <a:buClr>
                <a:schemeClr val="dk1"/>
              </a:buClr>
              <a:buSzPts val="1800"/>
              <a:buFont typeface="Arial"/>
              <a:buNone/>
            </a:pPr>
            <a:r>
              <a:rPr b="1" lang="en-US" sz="1800" u="sng">
                <a:solidFill>
                  <a:schemeClr val="lt1"/>
                </a:solidFill>
                <a:latin typeface="Poppins"/>
                <a:ea typeface="Poppins"/>
                <a:cs typeface="Poppins"/>
                <a:sym typeface="Poppins"/>
              </a:rPr>
              <a:t>Why CGN?</a:t>
            </a:r>
            <a:r>
              <a:rPr b="1" lang="en-US" sz="1800" u="sng">
                <a:solidFill>
                  <a:schemeClr val="lt1"/>
                </a:solidFill>
                <a:latin typeface="Poppins"/>
                <a:ea typeface="Poppins"/>
                <a:cs typeface="Poppins"/>
                <a:sym typeface="Poppins"/>
              </a:rPr>
              <a:t>:</a:t>
            </a:r>
            <a:endParaRPr b="1" sz="1800" u="sng">
              <a:solidFill>
                <a:schemeClr val="lt1"/>
              </a:solidFill>
              <a:latin typeface="Poppins"/>
              <a:ea typeface="Poppins"/>
              <a:cs typeface="Poppins"/>
              <a:sym typeface="Poppins"/>
            </a:endParaRPr>
          </a:p>
          <a:p>
            <a:pPr indent="0" lvl="0" marL="0" rtl="0" algn="l">
              <a:lnSpc>
                <a:spcPct val="105000"/>
              </a:lnSpc>
              <a:spcBef>
                <a:spcPts val="1900"/>
              </a:spcBef>
              <a:spcAft>
                <a:spcPts val="0"/>
              </a:spcAft>
              <a:buClr>
                <a:schemeClr val="dk1"/>
              </a:buClr>
              <a:buSzPts val="1800"/>
              <a:buFont typeface="Arial"/>
              <a:buNone/>
            </a:pPr>
            <a:r>
              <a:rPr lang="en-US" sz="1800">
                <a:solidFill>
                  <a:schemeClr val="lt1"/>
                </a:solidFill>
                <a:latin typeface="Poppins"/>
                <a:ea typeface="Poppins"/>
                <a:cs typeface="Poppins"/>
                <a:sym typeface="Poppins"/>
              </a:rPr>
              <a:t>Deep learning models often rely on shortcuts like texture or background, not true object understanding.</a:t>
            </a:r>
            <a:endParaRPr sz="1800">
              <a:solidFill>
                <a:schemeClr val="lt1"/>
              </a:solidFill>
              <a:latin typeface="Poppins"/>
              <a:ea typeface="Poppins"/>
              <a:cs typeface="Poppins"/>
              <a:sym typeface="Poppins"/>
            </a:endParaRPr>
          </a:p>
          <a:p>
            <a:pPr indent="0" lvl="0" marL="0" rtl="0" algn="l">
              <a:lnSpc>
                <a:spcPct val="105000"/>
              </a:lnSpc>
              <a:spcBef>
                <a:spcPts val="1900"/>
              </a:spcBef>
              <a:spcAft>
                <a:spcPts val="0"/>
              </a:spcAft>
              <a:buClr>
                <a:schemeClr val="dk1"/>
              </a:buClr>
              <a:buSzPts val="1800"/>
              <a:buFont typeface="Arial"/>
              <a:buNone/>
            </a:pPr>
            <a:r>
              <a:rPr b="1" lang="en-US" sz="1800">
                <a:solidFill>
                  <a:schemeClr val="lt1"/>
                </a:solidFill>
                <a:latin typeface="Poppins"/>
                <a:ea typeface="Poppins"/>
                <a:cs typeface="Poppins"/>
                <a:sym typeface="Poppins"/>
              </a:rPr>
              <a:t>CGN</a:t>
            </a:r>
            <a:r>
              <a:rPr lang="en-US" sz="1800">
                <a:solidFill>
                  <a:schemeClr val="lt1"/>
                </a:solidFill>
                <a:latin typeface="Poppins"/>
                <a:ea typeface="Poppins"/>
                <a:cs typeface="Poppins"/>
                <a:sym typeface="Poppins"/>
              </a:rPr>
              <a:t> addresses this by generating images </a:t>
            </a:r>
            <a:r>
              <a:rPr b="1" lang="en-US" sz="1800">
                <a:solidFill>
                  <a:schemeClr val="lt1"/>
                </a:solidFill>
                <a:latin typeface="Poppins"/>
                <a:ea typeface="Poppins"/>
                <a:cs typeface="Poppins"/>
                <a:sym typeface="Poppins"/>
              </a:rPr>
              <a:t>disentangling</a:t>
            </a:r>
            <a:r>
              <a:rPr lang="en-US" sz="1800">
                <a:solidFill>
                  <a:schemeClr val="lt1"/>
                </a:solidFill>
                <a:latin typeface="Poppins"/>
                <a:ea typeface="Poppins"/>
                <a:cs typeface="Poppins"/>
                <a:sym typeface="Poppins"/>
              </a:rPr>
              <a:t>:</a:t>
            </a:r>
            <a:endParaRPr sz="1800">
              <a:solidFill>
                <a:schemeClr val="lt1"/>
              </a:solidFill>
              <a:latin typeface="Poppins"/>
              <a:ea typeface="Poppins"/>
              <a:cs typeface="Poppins"/>
              <a:sym typeface="Poppins"/>
            </a:endParaRPr>
          </a:p>
          <a:p>
            <a:pPr indent="-342900" lvl="0" marL="457200" rtl="0" algn="l">
              <a:lnSpc>
                <a:spcPct val="105000"/>
              </a:lnSpc>
              <a:spcBef>
                <a:spcPts val="1900"/>
              </a:spcBef>
              <a:spcAft>
                <a:spcPts val="0"/>
              </a:spcAft>
              <a:buClr>
                <a:schemeClr val="lt1"/>
              </a:buClr>
              <a:buSzPts val="1800"/>
              <a:buFont typeface="Poppins"/>
              <a:buChar char="●"/>
            </a:pPr>
            <a:r>
              <a:rPr b="1" lang="en-US" sz="1800">
                <a:solidFill>
                  <a:schemeClr val="lt1"/>
                </a:solidFill>
                <a:latin typeface="Poppins"/>
                <a:ea typeface="Poppins"/>
                <a:cs typeface="Poppins"/>
                <a:sym typeface="Poppins"/>
              </a:rPr>
              <a:t>Shape</a:t>
            </a:r>
            <a:endParaRPr b="1" sz="1800">
              <a:solidFill>
                <a:schemeClr val="lt1"/>
              </a:solidFill>
              <a:latin typeface="Poppins"/>
              <a:ea typeface="Poppins"/>
              <a:cs typeface="Poppins"/>
              <a:sym typeface="Poppins"/>
            </a:endParaRPr>
          </a:p>
          <a:p>
            <a:pPr indent="-342900" lvl="0" marL="457200" rtl="0" algn="l">
              <a:lnSpc>
                <a:spcPct val="105000"/>
              </a:lnSpc>
              <a:spcBef>
                <a:spcPts val="0"/>
              </a:spcBef>
              <a:spcAft>
                <a:spcPts val="0"/>
              </a:spcAft>
              <a:buClr>
                <a:schemeClr val="lt1"/>
              </a:buClr>
              <a:buSzPts val="1800"/>
              <a:buFont typeface="Poppins"/>
              <a:buChar char="●"/>
            </a:pPr>
            <a:r>
              <a:rPr b="1" lang="en-US" sz="1800">
                <a:solidFill>
                  <a:schemeClr val="lt1"/>
                </a:solidFill>
                <a:latin typeface="Poppins"/>
                <a:ea typeface="Poppins"/>
                <a:cs typeface="Poppins"/>
                <a:sym typeface="Poppins"/>
              </a:rPr>
              <a:t>Texture</a:t>
            </a:r>
            <a:endParaRPr b="1" sz="1800">
              <a:solidFill>
                <a:schemeClr val="lt1"/>
              </a:solidFill>
              <a:latin typeface="Poppins"/>
              <a:ea typeface="Poppins"/>
              <a:cs typeface="Poppins"/>
              <a:sym typeface="Poppins"/>
            </a:endParaRPr>
          </a:p>
          <a:p>
            <a:pPr indent="-342900" lvl="0" marL="457200" rtl="0" algn="l">
              <a:lnSpc>
                <a:spcPct val="105000"/>
              </a:lnSpc>
              <a:spcBef>
                <a:spcPts val="0"/>
              </a:spcBef>
              <a:spcAft>
                <a:spcPts val="0"/>
              </a:spcAft>
              <a:buClr>
                <a:schemeClr val="lt1"/>
              </a:buClr>
              <a:buSzPts val="1800"/>
              <a:buFont typeface="Poppins"/>
              <a:buChar char="●"/>
            </a:pPr>
            <a:r>
              <a:rPr b="1" lang="en-US" sz="1800">
                <a:solidFill>
                  <a:schemeClr val="lt1"/>
                </a:solidFill>
                <a:latin typeface="Poppins"/>
                <a:ea typeface="Poppins"/>
                <a:cs typeface="Poppins"/>
                <a:sym typeface="Poppins"/>
              </a:rPr>
              <a:t>Background</a:t>
            </a:r>
            <a:endParaRPr b="1" sz="1800">
              <a:solidFill>
                <a:schemeClr val="lt1"/>
              </a:solidFill>
              <a:latin typeface="Poppins"/>
              <a:ea typeface="Poppins"/>
              <a:cs typeface="Poppins"/>
              <a:sym typeface="Poppins"/>
            </a:endParaRPr>
          </a:p>
          <a:p>
            <a:pPr indent="0" lvl="0" marL="0" rtl="0" algn="l">
              <a:lnSpc>
                <a:spcPct val="105000"/>
              </a:lnSpc>
              <a:spcBef>
                <a:spcPts val="1900"/>
              </a:spcBef>
              <a:spcAft>
                <a:spcPts val="1900"/>
              </a:spcAft>
              <a:buNone/>
            </a:pPr>
            <a:r>
              <a:rPr b="1" lang="en-US" sz="1600" u="sng">
                <a:solidFill>
                  <a:schemeClr val="lt1"/>
                </a:solidFill>
                <a:latin typeface="Poppins"/>
                <a:ea typeface="Poppins"/>
                <a:cs typeface="Poppins"/>
                <a:sym typeface="Poppins"/>
              </a:rPr>
              <a:t>Project Goals</a:t>
            </a:r>
            <a:r>
              <a:rPr b="1" lang="en-US" sz="1600" u="sng">
                <a:solidFill>
                  <a:schemeClr val="lt1"/>
                </a:solidFill>
                <a:latin typeface="Poppins"/>
                <a:ea typeface="Poppins"/>
                <a:cs typeface="Poppins"/>
                <a:sym typeface="Poppins"/>
              </a:rPr>
              <a:t>:</a:t>
            </a:r>
            <a:endParaRPr sz="1800">
              <a:solidFill>
                <a:schemeClr val="lt1"/>
              </a:solidFill>
              <a:latin typeface="Poppins"/>
              <a:ea typeface="Poppins"/>
              <a:cs typeface="Poppins"/>
              <a:sym typeface="Poppins"/>
            </a:endParaRPr>
          </a:p>
        </p:txBody>
      </p:sp>
      <p:pic>
        <p:nvPicPr>
          <p:cNvPr id="189" name="Google Shape;189;p34"/>
          <p:cNvPicPr preferRelativeResize="0"/>
          <p:nvPr/>
        </p:nvPicPr>
        <p:blipFill>
          <a:blip r:embed="rId3">
            <a:alphaModFix/>
          </a:blip>
          <a:stretch>
            <a:fillRect/>
          </a:stretch>
        </p:blipFill>
        <p:spPr>
          <a:xfrm>
            <a:off x="5383197" y="4484312"/>
            <a:ext cx="558080" cy="558080"/>
          </a:xfrm>
          <a:prstGeom prst="rect">
            <a:avLst/>
          </a:prstGeom>
          <a:noFill/>
          <a:ln>
            <a:noFill/>
          </a:ln>
        </p:spPr>
      </p:pic>
      <p:pic>
        <p:nvPicPr>
          <p:cNvPr id="190" name="Google Shape;190;p34"/>
          <p:cNvPicPr preferRelativeResize="0"/>
          <p:nvPr/>
        </p:nvPicPr>
        <p:blipFill>
          <a:blip r:embed="rId3">
            <a:alphaModFix/>
          </a:blip>
          <a:stretch>
            <a:fillRect/>
          </a:stretch>
        </p:blipFill>
        <p:spPr>
          <a:xfrm>
            <a:off x="5383197" y="5374862"/>
            <a:ext cx="558080" cy="558080"/>
          </a:xfrm>
          <a:prstGeom prst="rect">
            <a:avLst/>
          </a:prstGeom>
          <a:noFill/>
          <a:ln>
            <a:noFill/>
          </a:ln>
        </p:spPr>
      </p:pic>
      <p:sp>
        <p:nvSpPr>
          <p:cNvPr id="191" name="Google Shape;191;p34"/>
          <p:cNvSpPr txBox="1"/>
          <p:nvPr/>
        </p:nvSpPr>
        <p:spPr>
          <a:xfrm>
            <a:off x="5458717" y="4484232"/>
            <a:ext cx="407100" cy="558300"/>
          </a:xfrm>
          <a:prstGeom prst="rect">
            <a:avLst/>
          </a:prstGeom>
          <a:noFill/>
          <a:ln>
            <a:noFill/>
          </a:ln>
        </p:spPr>
        <p:txBody>
          <a:bodyPr anchorCtr="0" anchor="t" bIns="146275" lIns="146275" spcFirstLastPara="1" rIns="146275" wrap="square" tIns="146275">
            <a:noAutofit/>
          </a:bodyPr>
          <a:lstStyle/>
          <a:p>
            <a:pPr indent="0" lvl="0" marL="0" rtl="0" algn="ctr">
              <a:spcBef>
                <a:spcPts val="0"/>
              </a:spcBef>
              <a:spcAft>
                <a:spcPts val="0"/>
              </a:spcAft>
              <a:buNone/>
            </a:pPr>
            <a:r>
              <a:rPr b="1" lang="en-US" sz="1900">
                <a:solidFill>
                  <a:schemeClr val="dk1"/>
                </a:solidFill>
                <a:latin typeface="Proxima Nova"/>
                <a:ea typeface="Proxima Nova"/>
                <a:cs typeface="Proxima Nova"/>
                <a:sym typeface="Proxima Nova"/>
              </a:rPr>
              <a:t>1</a:t>
            </a:r>
            <a:endParaRPr b="1" sz="1900">
              <a:solidFill>
                <a:schemeClr val="dk1"/>
              </a:solidFill>
              <a:latin typeface="Proxima Nova"/>
              <a:ea typeface="Proxima Nova"/>
              <a:cs typeface="Proxima Nova"/>
              <a:sym typeface="Proxima Nova"/>
            </a:endParaRPr>
          </a:p>
        </p:txBody>
      </p:sp>
      <p:sp>
        <p:nvSpPr>
          <p:cNvPr id="192" name="Google Shape;192;p34"/>
          <p:cNvSpPr txBox="1"/>
          <p:nvPr/>
        </p:nvSpPr>
        <p:spPr>
          <a:xfrm>
            <a:off x="5458717" y="5374782"/>
            <a:ext cx="407100" cy="558300"/>
          </a:xfrm>
          <a:prstGeom prst="rect">
            <a:avLst/>
          </a:prstGeom>
          <a:noFill/>
          <a:ln>
            <a:noFill/>
          </a:ln>
        </p:spPr>
        <p:txBody>
          <a:bodyPr anchorCtr="0" anchor="t" bIns="146275" lIns="146275" spcFirstLastPara="1" rIns="146275" wrap="square" tIns="146275">
            <a:noAutofit/>
          </a:bodyPr>
          <a:lstStyle/>
          <a:p>
            <a:pPr indent="0" lvl="0" marL="0" rtl="0" algn="ctr">
              <a:spcBef>
                <a:spcPts val="0"/>
              </a:spcBef>
              <a:spcAft>
                <a:spcPts val="0"/>
              </a:spcAft>
              <a:buNone/>
            </a:pPr>
            <a:r>
              <a:rPr b="1" lang="en-US" sz="1900">
                <a:solidFill>
                  <a:schemeClr val="dk1"/>
                </a:solidFill>
                <a:latin typeface="Proxima Nova"/>
                <a:ea typeface="Proxima Nova"/>
                <a:cs typeface="Proxima Nova"/>
                <a:sym typeface="Proxima Nova"/>
              </a:rPr>
              <a:t>2</a:t>
            </a:r>
            <a:endParaRPr b="1" sz="1900">
              <a:solidFill>
                <a:schemeClr val="dk1"/>
              </a:solidFill>
              <a:latin typeface="Proxima Nova"/>
              <a:ea typeface="Proxima Nova"/>
              <a:cs typeface="Proxima Nova"/>
              <a:sym typeface="Proxima Nova"/>
            </a:endParaRPr>
          </a:p>
        </p:txBody>
      </p:sp>
      <p:sp>
        <p:nvSpPr>
          <p:cNvPr id="193" name="Google Shape;193;p34"/>
          <p:cNvSpPr txBox="1"/>
          <p:nvPr>
            <p:ph type="title"/>
          </p:nvPr>
        </p:nvSpPr>
        <p:spPr>
          <a:xfrm>
            <a:off x="498720" y="712040"/>
            <a:ext cx="4076700" cy="916200"/>
          </a:xfrm>
          <a:prstGeom prst="rect">
            <a:avLst/>
          </a:prstGeom>
        </p:spPr>
        <p:txBody>
          <a:bodyPr anchorCtr="0" anchor="t" bIns="146275" lIns="146275" spcFirstLastPara="1" rIns="146275" wrap="square" tIns="146275">
            <a:noAutofit/>
          </a:bodyPr>
          <a:lstStyle/>
          <a:p>
            <a:pPr indent="0" lvl="0" marL="0" rtl="0" algn="l">
              <a:spcBef>
                <a:spcPts val="0"/>
              </a:spcBef>
              <a:spcAft>
                <a:spcPts val="0"/>
              </a:spcAft>
              <a:buSzPts val="1600"/>
              <a:buNone/>
            </a:pPr>
            <a:r>
              <a:rPr b="1" lang="en-US" sz="4500">
                <a:solidFill>
                  <a:schemeClr val="dk1"/>
                </a:solidFill>
                <a:latin typeface="Poppins"/>
                <a:ea typeface="Poppins"/>
                <a:cs typeface="Poppins"/>
                <a:sym typeface="Poppins"/>
              </a:rPr>
              <a:t>CGN </a:t>
            </a:r>
            <a:r>
              <a:rPr b="1" lang="en-US" sz="4500">
                <a:solidFill>
                  <a:schemeClr val="dk1"/>
                </a:solidFill>
                <a:latin typeface="Poppins"/>
                <a:ea typeface="Poppins"/>
                <a:cs typeface="Poppins"/>
                <a:sym typeface="Poppins"/>
              </a:rPr>
              <a:t>Introduction</a:t>
            </a:r>
            <a:endParaRPr b="1" sz="4500">
              <a:solidFill>
                <a:schemeClr val="dk1"/>
              </a:solidFill>
              <a:latin typeface="Poppins"/>
              <a:ea typeface="Poppins"/>
              <a:cs typeface="Poppins"/>
              <a:sym typeface="Poppins"/>
            </a:endParaRPr>
          </a:p>
        </p:txBody>
      </p:sp>
      <p:sp>
        <p:nvSpPr>
          <p:cNvPr id="194" name="Google Shape;194;p34"/>
          <p:cNvSpPr txBox="1"/>
          <p:nvPr/>
        </p:nvSpPr>
        <p:spPr>
          <a:xfrm>
            <a:off x="6028402" y="4484305"/>
            <a:ext cx="8261400" cy="3534000"/>
          </a:xfrm>
          <a:prstGeom prst="rect">
            <a:avLst/>
          </a:prstGeom>
          <a:noFill/>
          <a:ln>
            <a:noFill/>
          </a:ln>
        </p:spPr>
        <p:txBody>
          <a:bodyPr anchorCtr="0" anchor="t" bIns="146275" lIns="146275" spcFirstLastPara="1" rIns="146275" wrap="square" tIns="146275">
            <a:spAutoFit/>
          </a:bodyPr>
          <a:lstStyle/>
          <a:p>
            <a:pPr indent="0" lvl="0" marL="0" rtl="0" algn="l">
              <a:lnSpc>
                <a:spcPct val="115000"/>
              </a:lnSpc>
              <a:spcBef>
                <a:spcPts val="0"/>
              </a:spcBef>
              <a:spcAft>
                <a:spcPts val="0"/>
              </a:spcAft>
              <a:buNone/>
            </a:pPr>
            <a:r>
              <a:rPr lang="en-US" sz="1800">
                <a:solidFill>
                  <a:schemeClr val="lt1"/>
                </a:solidFill>
                <a:latin typeface="Poppins"/>
                <a:ea typeface="Poppins"/>
                <a:cs typeface="Poppins"/>
                <a:sym typeface="Poppins"/>
              </a:rPr>
              <a:t>Implement </a:t>
            </a:r>
            <a:r>
              <a:rPr b="1" lang="en-US" sz="1800">
                <a:solidFill>
                  <a:schemeClr val="lt1"/>
                </a:solidFill>
                <a:latin typeface="Poppins"/>
                <a:ea typeface="Poppins"/>
                <a:cs typeface="Poppins"/>
                <a:sym typeface="Poppins"/>
              </a:rPr>
              <a:t>Counterfactual Generative Networks</a:t>
            </a:r>
            <a:endParaRPr b="1" sz="1800">
              <a:solidFill>
                <a:schemeClr val="lt1"/>
              </a:solidFill>
              <a:latin typeface="Poppins"/>
              <a:ea typeface="Poppins"/>
              <a:cs typeface="Poppins"/>
              <a:sym typeface="Poppins"/>
            </a:endParaRPr>
          </a:p>
          <a:p>
            <a:pPr indent="0" lvl="0" marL="0" rtl="0" algn="l">
              <a:lnSpc>
                <a:spcPct val="115000"/>
              </a:lnSpc>
              <a:spcBef>
                <a:spcPts val="1900"/>
              </a:spcBef>
              <a:spcAft>
                <a:spcPts val="0"/>
              </a:spcAft>
              <a:buNone/>
            </a:pPr>
            <a:br>
              <a:rPr lang="en-US" sz="1800">
                <a:solidFill>
                  <a:schemeClr val="lt1"/>
                </a:solidFill>
                <a:latin typeface="Poppins"/>
                <a:ea typeface="Poppins"/>
                <a:cs typeface="Poppins"/>
                <a:sym typeface="Poppins"/>
              </a:rPr>
            </a:br>
            <a:r>
              <a:rPr lang="en-US" sz="1800">
                <a:solidFill>
                  <a:schemeClr val="lt1"/>
                </a:solidFill>
                <a:latin typeface="Poppins"/>
                <a:ea typeface="Poppins"/>
                <a:cs typeface="Poppins"/>
                <a:sym typeface="Poppins"/>
              </a:rPr>
              <a:t>Train CGN on a </a:t>
            </a:r>
            <a:r>
              <a:rPr b="1" lang="en-US" sz="1800">
                <a:solidFill>
                  <a:schemeClr val="lt1"/>
                </a:solidFill>
                <a:latin typeface="Poppins"/>
                <a:ea typeface="Poppins"/>
                <a:cs typeface="Poppins"/>
                <a:sym typeface="Poppins"/>
              </a:rPr>
              <a:t>Colored MNI</a:t>
            </a:r>
            <a:r>
              <a:rPr lang="en-US" sz="1800">
                <a:solidFill>
                  <a:schemeClr val="lt1"/>
                </a:solidFill>
                <a:latin typeface="Poppins"/>
                <a:ea typeface="Poppins"/>
                <a:cs typeface="Poppins"/>
                <a:sym typeface="Poppins"/>
              </a:rPr>
              <a:t>ST dataset</a:t>
            </a:r>
            <a:endParaRPr sz="1800">
              <a:solidFill>
                <a:schemeClr val="lt1"/>
              </a:solidFill>
              <a:latin typeface="Poppins"/>
              <a:ea typeface="Poppins"/>
              <a:cs typeface="Poppins"/>
              <a:sym typeface="Poppins"/>
            </a:endParaRPr>
          </a:p>
          <a:p>
            <a:pPr indent="0" lvl="0" marL="0" rtl="0" algn="l">
              <a:lnSpc>
                <a:spcPct val="115000"/>
              </a:lnSpc>
              <a:spcBef>
                <a:spcPts val="1900"/>
              </a:spcBef>
              <a:spcAft>
                <a:spcPts val="0"/>
              </a:spcAft>
              <a:buNone/>
            </a:pPr>
            <a:br>
              <a:rPr lang="en-US" sz="1800">
                <a:solidFill>
                  <a:schemeClr val="lt1"/>
                </a:solidFill>
                <a:latin typeface="Poppins"/>
                <a:ea typeface="Poppins"/>
                <a:cs typeface="Poppins"/>
                <a:sym typeface="Poppins"/>
              </a:rPr>
            </a:br>
            <a:r>
              <a:rPr lang="en-US" sz="1800">
                <a:solidFill>
                  <a:schemeClr val="lt1"/>
                </a:solidFill>
                <a:latin typeface="Poppins"/>
                <a:ea typeface="Poppins"/>
                <a:cs typeface="Poppins"/>
                <a:sym typeface="Poppins"/>
              </a:rPr>
              <a:t>Monitor training with:</a:t>
            </a:r>
            <a:endParaRPr sz="1800">
              <a:solidFill>
                <a:schemeClr val="lt1"/>
              </a:solidFill>
              <a:latin typeface="Poppins"/>
              <a:ea typeface="Poppins"/>
              <a:cs typeface="Poppins"/>
              <a:sym typeface="Poppins"/>
            </a:endParaRPr>
          </a:p>
          <a:p>
            <a:pPr indent="-342900" lvl="0" marL="457200" rtl="0" algn="l">
              <a:lnSpc>
                <a:spcPct val="115000"/>
              </a:lnSpc>
              <a:spcBef>
                <a:spcPts val="1900"/>
              </a:spcBef>
              <a:spcAft>
                <a:spcPts val="0"/>
              </a:spcAft>
              <a:buClr>
                <a:schemeClr val="lt1"/>
              </a:buClr>
              <a:buSzPts val="1800"/>
              <a:buFont typeface="Poppins"/>
              <a:buChar char="●"/>
            </a:pPr>
            <a:r>
              <a:rPr lang="en-US" sz="1800">
                <a:solidFill>
                  <a:schemeClr val="lt1"/>
                </a:solidFill>
                <a:latin typeface="Poppins"/>
                <a:ea typeface="Poppins"/>
                <a:cs typeface="Poppins"/>
                <a:sym typeface="Poppins"/>
              </a:rPr>
              <a:t>Loss curves</a:t>
            </a:r>
            <a:endParaRPr sz="1800">
              <a:solidFill>
                <a:schemeClr val="lt1"/>
              </a:solidFill>
              <a:latin typeface="Poppins"/>
              <a:ea typeface="Poppins"/>
              <a:cs typeface="Poppins"/>
              <a:sym typeface="Poppins"/>
            </a:endParaRPr>
          </a:p>
          <a:p>
            <a:pPr indent="-342900" lvl="0" marL="457200" rtl="0" algn="l">
              <a:lnSpc>
                <a:spcPct val="115000"/>
              </a:lnSpc>
              <a:spcBef>
                <a:spcPts val="0"/>
              </a:spcBef>
              <a:spcAft>
                <a:spcPts val="0"/>
              </a:spcAft>
              <a:buClr>
                <a:schemeClr val="lt1"/>
              </a:buClr>
              <a:buSzPts val="1800"/>
              <a:buFont typeface="Poppins"/>
              <a:buChar char="●"/>
            </a:pPr>
            <a:r>
              <a:rPr lang="en-US" sz="1800">
                <a:solidFill>
                  <a:schemeClr val="lt1"/>
                </a:solidFill>
                <a:latin typeface="Poppins"/>
                <a:ea typeface="Poppins"/>
                <a:cs typeface="Poppins"/>
                <a:sym typeface="Poppins"/>
              </a:rPr>
              <a:t>Mask statistics</a:t>
            </a:r>
            <a:endParaRPr sz="1800">
              <a:solidFill>
                <a:schemeClr val="lt1"/>
              </a:solidFill>
              <a:latin typeface="Poppins"/>
              <a:ea typeface="Poppins"/>
              <a:cs typeface="Poppins"/>
              <a:sym typeface="Poppins"/>
            </a:endParaRPr>
          </a:p>
          <a:p>
            <a:pPr indent="-342900" lvl="0" marL="457200" rtl="0" algn="l">
              <a:lnSpc>
                <a:spcPct val="115000"/>
              </a:lnSpc>
              <a:spcBef>
                <a:spcPts val="0"/>
              </a:spcBef>
              <a:spcAft>
                <a:spcPts val="0"/>
              </a:spcAft>
              <a:buClr>
                <a:schemeClr val="lt1"/>
              </a:buClr>
              <a:buSzPts val="1800"/>
              <a:buFont typeface="Poppins"/>
              <a:buChar char="●"/>
            </a:pPr>
            <a:r>
              <a:rPr lang="en-US" sz="1800">
                <a:solidFill>
                  <a:schemeClr val="lt1"/>
                </a:solidFill>
                <a:latin typeface="Poppins"/>
                <a:ea typeface="Poppins"/>
                <a:cs typeface="Poppins"/>
                <a:sym typeface="Poppins"/>
              </a:rPr>
              <a:t>Generated image samples</a:t>
            </a:r>
            <a:endParaRPr sz="1800">
              <a:solidFill>
                <a:schemeClr val="lt1"/>
              </a:solidFill>
              <a:latin typeface="Poppins"/>
              <a:ea typeface="Poppins"/>
              <a:cs typeface="Poppins"/>
              <a:sym typeface="Poppins"/>
            </a:endParaRPr>
          </a:p>
        </p:txBody>
      </p:sp>
      <p:sp>
        <p:nvSpPr>
          <p:cNvPr id="195" name="Google Shape;195;p34"/>
          <p:cNvSpPr/>
          <p:nvPr/>
        </p:nvSpPr>
        <p:spPr>
          <a:xfrm>
            <a:off x="4103075" y="2342500"/>
            <a:ext cx="588600" cy="2227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96" name="Google Shape;196;p34"/>
          <p:cNvSpPr/>
          <p:nvPr/>
        </p:nvSpPr>
        <p:spPr>
          <a:xfrm>
            <a:off x="3754925" y="2342500"/>
            <a:ext cx="588600" cy="1054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pic>
        <p:nvPicPr>
          <p:cNvPr id="197" name="Google Shape;197;p34"/>
          <p:cNvPicPr preferRelativeResize="0"/>
          <p:nvPr/>
        </p:nvPicPr>
        <p:blipFill>
          <a:blip r:embed="rId3">
            <a:alphaModFix/>
          </a:blip>
          <a:stretch>
            <a:fillRect/>
          </a:stretch>
        </p:blipFill>
        <p:spPr>
          <a:xfrm>
            <a:off x="5383234" y="6225537"/>
            <a:ext cx="558080" cy="558080"/>
          </a:xfrm>
          <a:prstGeom prst="rect">
            <a:avLst/>
          </a:prstGeom>
          <a:noFill/>
          <a:ln>
            <a:noFill/>
          </a:ln>
        </p:spPr>
      </p:pic>
      <p:sp>
        <p:nvSpPr>
          <p:cNvPr id="198" name="Google Shape;198;p34"/>
          <p:cNvSpPr txBox="1"/>
          <p:nvPr/>
        </p:nvSpPr>
        <p:spPr>
          <a:xfrm>
            <a:off x="5458754" y="6225457"/>
            <a:ext cx="407100" cy="558300"/>
          </a:xfrm>
          <a:prstGeom prst="rect">
            <a:avLst/>
          </a:prstGeom>
          <a:noFill/>
          <a:ln>
            <a:noFill/>
          </a:ln>
        </p:spPr>
        <p:txBody>
          <a:bodyPr anchorCtr="0" anchor="t" bIns="146275" lIns="146275" spcFirstLastPara="1" rIns="146275" wrap="square" tIns="146275">
            <a:noAutofit/>
          </a:bodyPr>
          <a:lstStyle/>
          <a:p>
            <a:pPr indent="0" lvl="0" marL="0" rtl="0" algn="ctr">
              <a:spcBef>
                <a:spcPts val="0"/>
              </a:spcBef>
              <a:spcAft>
                <a:spcPts val="0"/>
              </a:spcAft>
              <a:buNone/>
            </a:pPr>
            <a:r>
              <a:rPr b="1" lang="en-US" sz="1900">
                <a:solidFill>
                  <a:schemeClr val="dk1"/>
                </a:solidFill>
                <a:latin typeface="Proxima Nova"/>
                <a:ea typeface="Proxima Nova"/>
                <a:cs typeface="Proxima Nova"/>
                <a:sym typeface="Proxima Nova"/>
              </a:rPr>
              <a:t>3</a:t>
            </a:r>
            <a:endParaRPr b="1" sz="1900">
              <a:solidFill>
                <a:schemeClr val="dk1"/>
              </a:solidFill>
              <a:latin typeface="Proxima Nova"/>
              <a:ea typeface="Proxima Nova"/>
              <a:cs typeface="Proxima Nova"/>
              <a:sym typeface="Proxima Nova"/>
            </a:endParaRPr>
          </a:p>
        </p:txBody>
      </p:sp>
      <p:pic>
        <p:nvPicPr>
          <p:cNvPr id="199" name="Google Shape;199;p34"/>
          <p:cNvPicPr preferRelativeResize="0"/>
          <p:nvPr/>
        </p:nvPicPr>
        <p:blipFill rotWithShape="1">
          <a:blip r:embed="rId4">
            <a:alphaModFix/>
          </a:blip>
          <a:srcRect b="0" l="30028" r="20792" t="0"/>
          <a:stretch/>
        </p:blipFill>
        <p:spPr>
          <a:xfrm>
            <a:off x="284726" y="2414938"/>
            <a:ext cx="4504700" cy="4696825"/>
          </a:xfrm>
          <a:prstGeom prst="rect">
            <a:avLst/>
          </a:prstGeom>
          <a:noFill/>
          <a:ln cap="flat" cmpd="sng" w="38100">
            <a:solidFill>
              <a:schemeClr val="dk1"/>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